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1" roundtripDataSignature="AMtx7mj8+8PcQy9nzR9VwM8dd+z6c+th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CA"/>
              <a:t>Tournaments are based on a 3 game tournament.  U9 has 9 games under tournaments which means they can have 3 tournaments, regardless of the umber of games played at that tournament..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9947aee25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09947aee2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ff97b712e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g2ff97b712e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Shift workers, or unable to commit can have more but must be approved by VP</a:t>
            </a:r>
            <a:endParaRPr/>
          </a:p>
        </p:txBody>
      </p:sp>
      <p:sp>
        <p:nvSpPr>
          <p:cNvPr id="256" name="Google Shape;25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 name="Google Shape;5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5" name="Google Shape;535;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1" name="Google Shape;5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7" name="Google Shape;5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0" name="Google Shape;5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9" name="Google Shape;5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 name="Google Shape;60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3" name="Google Shape;6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 name="Google Shape;6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8" name="Google Shape;6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4" name="Google Shape;6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6" name="Google Shape;656;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3" name="Google Shape;66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9" name="Google Shape;66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6" name="Google Shape;67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 name="Google Shape;68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0770b7b94b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g30770b7b94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0770b7b94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g30770b7b94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30786a240e8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30786a240e8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3073c3525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g3073c3525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5" name="Google Shape;71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1" name="Google Shape;72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8" name="Google Shape;72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4" name="Google Shape;73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0" name="Google Shape;74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7" name="Google Shape;747;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41"/>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56" name="Google Shape;56;p4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0" name="Shape 170"/>
        <p:cNvGrpSpPr/>
        <p:nvPr/>
      </p:nvGrpSpPr>
      <p:grpSpPr>
        <a:xfrm>
          <a:off x="0" y="0"/>
          <a:ext cx="0" cy="0"/>
          <a:chOff x="0" y="0"/>
          <a:chExt cx="0" cy="0"/>
        </a:xfrm>
      </p:grpSpPr>
      <p:sp>
        <p:nvSpPr>
          <p:cNvPr id="171" name="Google Shape;171;p46"/>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6"/>
          <p:cNvSpPr/>
          <p:nvPr>
            <p:ph idx="2" type="pic"/>
          </p:nvPr>
        </p:nvSpPr>
        <p:spPr>
          <a:xfrm>
            <a:off x="7380721" y="609601"/>
            <a:ext cx="3666690" cy="5181599"/>
          </a:xfrm>
          <a:prstGeom prst="round2DiagRect">
            <a:avLst>
              <a:gd fmla="val 5608" name="adj1"/>
              <a:gd fmla="val 0" name="adj2"/>
            </a:avLst>
          </a:prstGeom>
          <a:noFill/>
          <a:ln cap="sq" cmpd="sng" w="19050">
            <a:solidFill>
              <a:srgbClr val="F1F1F1">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3" name="Google Shape;173;p46"/>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4" name="Google Shape;174;p4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4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77" name="Shape 177"/>
        <p:cNvGrpSpPr/>
        <p:nvPr/>
      </p:nvGrpSpPr>
      <p:grpSpPr>
        <a:xfrm>
          <a:off x="0" y="0"/>
          <a:ext cx="0" cy="0"/>
          <a:chOff x="0" y="0"/>
          <a:chExt cx="0" cy="0"/>
        </a:xfrm>
      </p:grpSpPr>
      <p:sp>
        <p:nvSpPr>
          <p:cNvPr id="178" name="Google Shape;178;p47"/>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47"/>
          <p:cNvSpPr/>
          <p:nvPr>
            <p:ph idx="2" type="pic"/>
          </p:nvPr>
        </p:nvSpPr>
        <p:spPr>
          <a:xfrm>
            <a:off x="1141411" y="606426"/>
            <a:ext cx="9912354" cy="3299778"/>
          </a:xfrm>
          <a:prstGeom prst="round2DiagRect">
            <a:avLst>
              <a:gd fmla="val 4860" name="adj1"/>
              <a:gd fmla="val 0" name="adj2"/>
            </a:avLst>
          </a:prstGeom>
          <a:noFill/>
          <a:ln cap="sq" cmpd="sng" w="19050">
            <a:solidFill>
              <a:srgbClr val="F1F1F1">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80" name="Google Shape;180;p47"/>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1" name="Google Shape;181;p4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4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84" name="Shape 184"/>
        <p:cNvGrpSpPr/>
        <p:nvPr/>
      </p:nvGrpSpPr>
      <p:grpSpPr>
        <a:xfrm>
          <a:off x="0" y="0"/>
          <a:ext cx="0" cy="0"/>
          <a:chOff x="0" y="0"/>
          <a:chExt cx="0" cy="0"/>
        </a:xfrm>
      </p:grpSpPr>
      <p:sp>
        <p:nvSpPr>
          <p:cNvPr id="185" name="Google Shape;185;p48"/>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48"/>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7" name="Google Shape;187;p4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4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90" name="Shape 190"/>
        <p:cNvGrpSpPr/>
        <p:nvPr/>
      </p:nvGrpSpPr>
      <p:grpSpPr>
        <a:xfrm>
          <a:off x="0" y="0"/>
          <a:ext cx="0" cy="0"/>
          <a:chOff x="0" y="0"/>
          <a:chExt cx="0" cy="0"/>
        </a:xfrm>
      </p:grpSpPr>
      <p:sp>
        <p:nvSpPr>
          <p:cNvPr id="191" name="Google Shape;191;p49"/>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9"/>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3" name="Google Shape;193;p49"/>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4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4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
        <p:nvSpPr>
          <p:cNvPr id="197" name="Google Shape;197;p49"/>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Twentieth Century"/>
              <a:buNone/>
            </a:pPr>
            <a:r>
              <a:rPr b="0" i="0" lang="en-CA" sz="8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
        <p:nvSpPr>
          <p:cNvPr id="198" name="Google Shape;198;p49"/>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Twentieth Century"/>
              <a:buNone/>
            </a:pPr>
            <a:r>
              <a:rPr b="0" i="0" lang="en-CA" sz="8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9" name="Shape 199"/>
        <p:cNvGrpSpPr/>
        <p:nvPr/>
      </p:nvGrpSpPr>
      <p:grpSpPr>
        <a:xfrm>
          <a:off x="0" y="0"/>
          <a:ext cx="0" cy="0"/>
          <a:chOff x="0" y="0"/>
          <a:chExt cx="0" cy="0"/>
        </a:xfrm>
      </p:grpSpPr>
      <p:sp>
        <p:nvSpPr>
          <p:cNvPr id="200" name="Google Shape;200;p50"/>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50"/>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02" name="Google Shape;202;p5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5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5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5" name="Shape 205"/>
        <p:cNvGrpSpPr/>
        <p:nvPr/>
      </p:nvGrpSpPr>
      <p:grpSpPr>
        <a:xfrm>
          <a:off x="0" y="0"/>
          <a:ext cx="0" cy="0"/>
          <a:chOff x="0" y="0"/>
          <a:chExt cx="0" cy="0"/>
        </a:xfrm>
      </p:grpSpPr>
      <p:sp>
        <p:nvSpPr>
          <p:cNvPr id="206" name="Google Shape;206;p51"/>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1"/>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8" name="Google Shape;208;p51"/>
          <p:cNvSpPr/>
          <p:nvPr>
            <p:ph idx="2" type="pic"/>
          </p:nvPr>
        </p:nvSpPr>
        <p:spPr>
          <a:xfrm>
            <a:off x="1141413" y="2666998"/>
            <a:ext cx="3195240" cy="1524000"/>
          </a:xfrm>
          <a:prstGeom prst="round2DiagRect">
            <a:avLst>
              <a:gd fmla="val 16667" name="adj1"/>
              <a:gd fmla="val 0" name="adj2"/>
            </a:avLst>
          </a:prstGeom>
          <a:noFill/>
          <a:ln cap="sq" cmpd="sng" w="19050">
            <a:solidFill>
              <a:srgbClr val="F1F1F1">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09" name="Google Shape;209;p51"/>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0" name="Google Shape;210;p51"/>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51"/>
          <p:cNvSpPr/>
          <p:nvPr>
            <p:ph idx="5" type="pic"/>
          </p:nvPr>
        </p:nvSpPr>
        <p:spPr>
          <a:xfrm>
            <a:off x="4489053" y="2666998"/>
            <a:ext cx="3198940" cy="1524000"/>
          </a:xfrm>
          <a:prstGeom prst="round2DiagRect">
            <a:avLst>
              <a:gd fmla="val 16667" name="adj1"/>
              <a:gd fmla="val 0" name="adj2"/>
            </a:avLst>
          </a:prstGeom>
          <a:noFill/>
          <a:ln cap="sq" cmpd="sng" w="19050">
            <a:solidFill>
              <a:srgbClr val="F1F1F1">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2" name="Google Shape;212;p51"/>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51"/>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51"/>
          <p:cNvSpPr/>
          <p:nvPr>
            <p:ph idx="8" type="pic"/>
          </p:nvPr>
        </p:nvSpPr>
        <p:spPr>
          <a:xfrm>
            <a:off x="7852442" y="2666998"/>
            <a:ext cx="3194969" cy="1524000"/>
          </a:xfrm>
          <a:prstGeom prst="round2DiagRect">
            <a:avLst>
              <a:gd fmla="val 16667" name="adj1"/>
              <a:gd fmla="val 0" name="adj2"/>
            </a:avLst>
          </a:prstGeom>
          <a:noFill/>
          <a:ln cap="sq" cmpd="sng" w="19050">
            <a:solidFill>
              <a:srgbClr val="F1F1F1">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5" name="Google Shape;215;p51"/>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5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5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9" name="Shape 219"/>
        <p:cNvGrpSpPr/>
        <p:nvPr/>
      </p:nvGrpSpPr>
      <p:grpSpPr>
        <a:xfrm>
          <a:off x="0" y="0"/>
          <a:ext cx="0" cy="0"/>
          <a:chOff x="0" y="0"/>
          <a:chExt cx="0" cy="0"/>
        </a:xfrm>
      </p:grpSpPr>
      <p:sp>
        <p:nvSpPr>
          <p:cNvPr id="220" name="Google Shape;220;p5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52"/>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2" name="Google Shape;222;p5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5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5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5" name="Shape 225"/>
        <p:cNvGrpSpPr/>
        <p:nvPr/>
      </p:nvGrpSpPr>
      <p:grpSpPr>
        <a:xfrm>
          <a:off x="0" y="0"/>
          <a:ext cx="0" cy="0"/>
          <a:chOff x="0" y="0"/>
          <a:chExt cx="0" cy="0"/>
        </a:xfrm>
      </p:grpSpPr>
      <p:sp>
        <p:nvSpPr>
          <p:cNvPr id="226" name="Google Shape;226;p53"/>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53"/>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8" name="Google Shape;228;p5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5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9"/>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62" name="Google Shape;62;p39"/>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63" name="Google Shape;63;p3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42"/>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2"/>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69" name="Google Shape;69;p42"/>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70" name="Google Shape;70;p42"/>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71" name="Google Shape;71;p42"/>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72" name="Google Shape;72;p4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3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78" name="Google Shape;78;p3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81" name="Shape 81"/>
        <p:cNvGrpSpPr/>
        <p:nvPr/>
      </p:nvGrpSpPr>
      <p:grpSpPr>
        <a:xfrm>
          <a:off x="0" y="0"/>
          <a:ext cx="0" cy="0"/>
          <a:chOff x="0" y="0"/>
          <a:chExt cx="0" cy="0"/>
        </a:xfrm>
      </p:grpSpPr>
      <p:sp>
        <p:nvSpPr>
          <p:cNvPr id="82" name="Google Shape;82;p4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84" name="Google Shape;84;p40"/>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85" name="Google Shape;85;p40"/>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86" name="Google Shape;86;p40"/>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87" name="Google Shape;87;p40"/>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88" name="Google Shape;88;p40"/>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89" name="Google Shape;89;p4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2" name="Shape 92"/>
        <p:cNvGrpSpPr/>
        <p:nvPr/>
      </p:nvGrpSpPr>
      <p:grpSpPr>
        <a:xfrm>
          <a:off x="0" y="0"/>
          <a:ext cx="0" cy="0"/>
          <a:chOff x="0" y="0"/>
          <a:chExt cx="0" cy="0"/>
        </a:xfrm>
      </p:grpSpPr>
      <p:pic>
        <p:nvPicPr>
          <p:cNvPr descr="\\DROBO-FS\QuickDrops\JB\PPTX NG\Droplets\LightingOverlay.png" id="93" name="Google Shape;93;p37"/>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94" name="Google Shape;94;p37"/>
          <p:cNvGrpSpPr/>
          <p:nvPr/>
        </p:nvGrpSpPr>
        <p:grpSpPr>
          <a:xfrm>
            <a:off x="0" y="0"/>
            <a:ext cx="2305051" cy="6858001"/>
            <a:chOff x="0" y="0"/>
            <a:chExt cx="2305051" cy="6858001"/>
          </a:xfrm>
        </p:grpSpPr>
        <p:sp>
          <p:nvSpPr>
            <p:cNvPr id="95" name="Google Shape;95;p37"/>
            <p:cNvSpPr/>
            <p:nvPr/>
          </p:nvSpPr>
          <p:spPr>
            <a:xfrm>
              <a:off x="1209675" y="4763"/>
              <a:ext cx="23813" cy="2181225"/>
            </a:xfrm>
            <a:prstGeom prst="rect">
              <a:avLst/>
            </a:pr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7"/>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7"/>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7"/>
            <p:cNvSpPr/>
            <p:nvPr/>
          </p:nvSpPr>
          <p:spPr>
            <a:xfrm>
              <a:off x="414338" y="9525"/>
              <a:ext cx="28575" cy="4481513"/>
            </a:xfrm>
            <a:prstGeom prst="rect">
              <a:avLst/>
            </a:pr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7"/>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7"/>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2A7AD0"/>
                </a:gs>
              </a:gsLst>
              <a:lin ang="5400000" scaled="0"/>
            </a:gradFill>
            <a:ln>
              <a:noFill/>
            </a:ln>
          </p:spPr>
        </p:sp>
        <p:sp>
          <p:nvSpPr>
            <p:cNvPr id="101" name="Google Shape;101;p37"/>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2A7AD0"/>
                </a:gs>
              </a:gsLst>
              <a:lin ang="5400000" scaled="0"/>
            </a:gradFill>
            <a:ln>
              <a:noFill/>
            </a:ln>
          </p:spPr>
        </p:sp>
        <p:sp>
          <p:nvSpPr>
            <p:cNvPr id="102" name="Google Shape;102;p37"/>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7"/>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2A7AD0"/>
                </a:gs>
              </a:gsLst>
              <a:lin ang="5400000" scaled="0"/>
            </a:gradFill>
            <a:ln>
              <a:noFill/>
            </a:ln>
          </p:spPr>
        </p:sp>
        <p:sp>
          <p:nvSpPr>
            <p:cNvPr id="104" name="Google Shape;104;p37"/>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2A7AD0"/>
                </a:gs>
              </a:gsLst>
              <a:lin ang="5400000" scaled="0"/>
            </a:gradFill>
            <a:ln>
              <a:noFill/>
            </a:ln>
          </p:spPr>
        </p:sp>
        <p:sp>
          <p:nvSpPr>
            <p:cNvPr id="105" name="Google Shape;105;p37"/>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7"/>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7"/>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2A7AD0"/>
                </a:gs>
              </a:gsLst>
              <a:lin ang="5400000" scaled="0"/>
            </a:gradFill>
            <a:ln>
              <a:noFill/>
            </a:ln>
          </p:spPr>
        </p:sp>
        <p:sp>
          <p:nvSpPr>
            <p:cNvPr id="108" name="Google Shape;108;p37"/>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7"/>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2A7AD0"/>
                </a:gs>
              </a:gsLst>
              <a:lin ang="5400000" scaled="0"/>
            </a:gradFill>
            <a:ln>
              <a:noFill/>
            </a:ln>
          </p:spPr>
        </p:sp>
        <p:sp>
          <p:nvSpPr>
            <p:cNvPr id="110" name="Google Shape;110;p37"/>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7"/>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2A7AD0"/>
                </a:gs>
              </a:gsLst>
              <a:lin ang="5400000" scaled="0"/>
            </a:gradFill>
            <a:ln>
              <a:noFill/>
            </a:ln>
          </p:spPr>
        </p:sp>
        <p:sp>
          <p:nvSpPr>
            <p:cNvPr id="113" name="Google Shape;113;p37"/>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7"/>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7"/>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2A7AD0"/>
                </a:gs>
              </a:gsLst>
              <a:lin ang="5400000" scaled="0"/>
            </a:gradFill>
            <a:ln>
              <a:noFill/>
            </a:ln>
          </p:spPr>
        </p:sp>
        <p:sp>
          <p:nvSpPr>
            <p:cNvPr id="116" name="Google Shape;116;p37"/>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7"/>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2A7AD0"/>
                </a:gs>
              </a:gsLst>
              <a:lin ang="5400000" scaled="0"/>
            </a:gradFill>
            <a:ln>
              <a:noFill/>
            </a:ln>
          </p:spPr>
        </p:sp>
        <p:sp>
          <p:nvSpPr>
            <p:cNvPr id="118" name="Google Shape;118;p37"/>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7"/>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2A7AD0"/>
                </a:gs>
              </a:gsLst>
              <a:lin ang="5400000" scaled="0"/>
            </a:gradFill>
            <a:ln>
              <a:noFill/>
            </a:ln>
          </p:spPr>
        </p:sp>
        <p:sp>
          <p:nvSpPr>
            <p:cNvPr id="120" name="Google Shape;120;p37"/>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7"/>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2A7AD0"/>
                </a:gs>
              </a:gsLst>
              <a:lin ang="5400000" scaled="0"/>
            </a:gradFill>
            <a:ln>
              <a:noFill/>
            </a:ln>
          </p:spPr>
        </p:sp>
        <p:sp>
          <p:nvSpPr>
            <p:cNvPr id="122" name="Google Shape;122;p37"/>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7"/>
            <p:cNvSpPr/>
            <p:nvPr/>
          </p:nvSpPr>
          <p:spPr>
            <a:xfrm>
              <a:off x="642938" y="6610350"/>
              <a:ext cx="23813" cy="242888"/>
            </a:xfrm>
            <a:prstGeom prst="rect">
              <a:avLst/>
            </a:pr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7"/>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7"/>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2A7AD0"/>
                </a:gs>
              </a:gsLst>
              <a:lin ang="5400000" scaled="0"/>
            </a:gradFill>
            <a:ln>
              <a:noFill/>
            </a:ln>
          </p:spPr>
        </p:sp>
        <p:sp>
          <p:nvSpPr>
            <p:cNvPr id="126" name="Google Shape;126;p37"/>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2A7AD0"/>
                </a:gs>
              </a:gsLst>
              <a:lin ang="5400000" scaled="0"/>
            </a:gradFill>
            <a:ln>
              <a:noFill/>
            </a:ln>
          </p:spPr>
        </p:sp>
        <p:sp>
          <p:nvSpPr>
            <p:cNvPr id="127" name="Google Shape;127;p37"/>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7"/>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2A7AD0"/>
                </a:gs>
              </a:gsLst>
              <a:lin ang="5400000" scaled="0"/>
            </a:gradFill>
            <a:ln>
              <a:noFill/>
            </a:ln>
          </p:spPr>
        </p:sp>
        <p:sp>
          <p:nvSpPr>
            <p:cNvPr id="129" name="Google Shape;129;p37"/>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2A7AD0"/>
                </a:gs>
              </a:gsLst>
              <a:lin ang="5400000" scaled="0"/>
            </a:gradFill>
            <a:ln>
              <a:noFill/>
            </a:ln>
          </p:spPr>
        </p:sp>
        <p:sp>
          <p:nvSpPr>
            <p:cNvPr id="130" name="Google Shape;130;p37"/>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7"/>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2A7AD0"/>
                </a:gs>
              </a:gsLst>
              <a:lin ang="5400000" scaled="0"/>
            </a:gradFill>
            <a:ln>
              <a:noFill/>
            </a:ln>
          </p:spPr>
        </p:sp>
        <p:sp>
          <p:nvSpPr>
            <p:cNvPr id="132" name="Google Shape;132;p37"/>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7"/>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2A7AD0"/>
                </a:gs>
              </a:gsLst>
              <a:lin ang="5400000" scaled="0"/>
            </a:gradFill>
            <a:ln>
              <a:noFill/>
            </a:ln>
          </p:spPr>
        </p:sp>
        <p:sp>
          <p:nvSpPr>
            <p:cNvPr id="134" name="Google Shape;134;p37"/>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7"/>
            <p:cNvSpPr/>
            <p:nvPr/>
          </p:nvSpPr>
          <p:spPr>
            <a:xfrm>
              <a:off x="1228725" y="4662488"/>
              <a:ext cx="23813" cy="2181225"/>
            </a:xfrm>
            <a:prstGeom prst="rect">
              <a:avLst/>
            </a:pr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7"/>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2A7AD0"/>
                </a:gs>
              </a:gsLst>
              <a:lin ang="5400000" scaled="0"/>
            </a:gradFill>
            <a:ln>
              <a:noFill/>
            </a:ln>
          </p:spPr>
        </p:sp>
        <p:sp>
          <p:nvSpPr>
            <p:cNvPr id="137" name="Google Shape;137;p37"/>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7"/>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2A7AD0"/>
                </a:gs>
              </a:gsLst>
              <a:lin ang="5400000" scaled="0"/>
            </a:gradFill>
            <a:ln>
              <a:noFill/>
            </a:ln>
          </p:spPr>
        </p:sp>
        <p:sp>
          <p:nvSpPr>
            <p:cNvPr id="139" name="Google Shape;139;p37"/>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7"/>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7"/>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2A7AD0"/>
                </a:gs>
              </a:gsLst>
              <a:lin ang="5400000" scaled="0"/>
            </a:gradFill>
            <a:ln>
              <a:noFill/>
            </a:ln>
          </p:spPr>
        </p:sp>
        <p:sp>
          <p:nvSpPr>
            <p:cNvPr id="142" name="Google Shape;142;p37"/>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2A7AD0"/>
                </a:gs>
              </a:gsLst>
              <a:lin ang="5400000" scaled="0"/>
            </a:gradFill>
            <a:ln>
              <a:noFill/>
            </a:ln>
          </p:spPr>
        </p:sp>
        <p:sp>
          <p:nvSpPr>
            <p:cNvPr id="143" name="Google Shape;143;p37"/>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7"/>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7"/>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2A7AD0"/>
                </a:gs>
              </a:gsLst>
              <a:lin ang="5400000" scaled="0"/>
            </a:gradFill>
            <a:ln>
              <a:noFill/>
            </a:ln>
          </p:spPr>
        </p:sp>
        <p:sp>
          <p:nvSpPr>
            <p:cNvPr id="146" name="Google Shape;146;p37"/>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7"/>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2A7AD0"/>
                </a:gs>
              </a:gsLst>
              <a:lin ang="5400000" scaled="0"/>
            </a:gradFill>
            <a:ln>
              <a:noFill/>
            </a:ln>
          </p:spPr>
        </p:sp>
        <p:sp>
          <p:nvSpPr>
            <p:cNvPr id="148" name="Google Shape;148;p37"/>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37"/>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7"/>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51" name="Google Shape;151;p37"/>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7"/>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7"/>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4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p4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4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3" name="Shape 163"/>
        <p:cNvGrpSpPr/>
        <p:nvPr/>
      </p:nvGrpSpPr>
      <p:grpSpPr>
        <a:xfrm>
          <a:off x="0" y="0"/>
          <a:ext cx="0" cy="0"/>
          <a:chOff x="0" y="0"/>
          <a:chExt cx="0" cy="0"/>
        </a:xfrm>
      </p:grpSpPr>
      <p:sp>
        <p:nvSpPr>
          <p:cNvPr id="164" name="Google Shape;164;p45"/>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5"/>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66" name="Google Shape;166;p45"/>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7" name="Google Shape;167;p4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4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4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pic>
        <p:nvPicPr>
          <p:cNvPr descr="\\DROBO-FS\QuickDrops\JB\PPTX NG\Droplets\LightingOverlay.png" id="6" name="Google Shape;6;p36"/>
          <p:cNvPicPr preferRelativeResize="0"/>
          <p:nvPr/>
        </p:nvPicPr>
        <p:blipFill rotWithShape="1">
          <a:blip r:embed="rId1">
            <a:alphaModFix amt="30000"/>
          </a:blip>
          <a:srcRect b="0" l="0" r="0" t="0"/>
          <a:stretch/>
        </p:blipFill>
        <p:spPr>
          <a:xfrm>
            <a:off x="0" y="-1"/>
            <a:ext cx="12192003" cy="6858001"/>
          </a:xfrm>
          <a:prstGeom prst="rect">
            <a:avLst/>
          </a:prstGeom>
          <a:noFill/>
          <a:ln>
            <a:noFill/>
          </a:ln>
        </p:spPr>
      </p:pic>
      <p:grpSp>
        <p:nvGrpSpPr>
          <p:cNvPr id="7" name="Google Shape;7;p36"/>
          <p:cNvGrpSpPr/>
          <p:nvPr/>
        </p:nvGrpSpPr>
        <p:grpSpPr>
          <a:xfrm>
            <a:off x="-14288" y="0"/>
            <a:ext cx="12053888" cy="6858001"/>
            <a:chOff x="-14288" y="0"/>
            <a:chExt cx="12053888" cy="6858001"/>
          </a:xfrm>
        </p:grpSpPr>
        <p:grpSp>
          <p:nvGrpSpPr>
            <p:cNvPr id="8" name="Google Shape;8;p36"/>
            <p:cNvGrpSpPr/>
            <p:nvPr/>
          </p:nvGrpSpPr>
          <p:grpSpPr>
            <a:xfrm>
              <a:off x="-14288" y="0"/>
              <a:ext cx="1220788" cy="6858001"/>
              <a:chOff x="-14288" y="0"/>
              <a:chExt cx="1220788" cy="6858001"/>
            </a:xfrm>
          </p:grpSpPr>
          <p:sp>
            <p:nvSpPr>
              <p:cNvPr id="9" name="Google Shape;9;p36"/>
              <p:cNvSpPr/>
              <p:nvPr/>
            </p:nvSpPr>
            <p:spPr>
              <a:xfrm>
                <a:off x="114300" y="4763"/>
                <a:ext cx="23813" cy="2181225"/>
              </a:xfrm>
              <a:prstGeom prst="rect">
                <a:avLst/>
              </a:pr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2A7AD0"/>
                  </a:gs>
                </a:gsLst>
                <a:lin ang="5400000" scaled="0"/>
              </a:gradFill>
              <a:ln>
                <a:noFill/>
              </a:ln>
            </p:spPr>
          </p:sp>
          <p:sp>
            <p:nvSpPr>
              <p:cNvPr id="13" name="Google Shape;13;p3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2A7AD0"/>
                  </a:gs>
                </a:gsLst>
                <a:lin ang="5400000" scaled="0"/>
              </a:gradFill>
              <a:ln>
                <a:noFill/>
              </a:ln>
            </p:spPr>
          </p:sp>
          <p:sp>
            <p:nvSpPr>
              <p:cNvPr id="15" name="Google Shape;15;p3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2A7AD0"/>
                  </a:gs>
                </a:gsLst>
                <a:lin ang="5400000" scaled="0"/>
              </a:gradFill>
              <a:ln>
                <a:noFill/>
              </a:ln>
            </p:spPr>
          </p:sp>
          <p:sp>
            <p:nvSpPr>
              <p:cNvPr id="16" name="Google Shape;16;p3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2A7AD0"/>
                  </a:gs>
                </a:gsLst>
                <a:lin ang="5400000" scaled="0"/>
              </a:gradFill>
              <a:ln>
                <a:noFill/>
              </a:ln>
            </p:spPr>
          </p:sp>
          <p:sp>
            <p:nvSpPr>
              <p:cNvPr id="19" name="Google Shape;19;p3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 name="Google Shape;20;p36"/>
              <p:cNvCxnSpPr/>
              <p:nvPr/>
            </p:nvCxnSpPr>
            <p:spPr>
              <a:xfrm>
                <a:off x="-4763" y="9525"/>
                <a:ext cx="0" cy="0"/>
              </a:xfrm>
              <a:prstGeom prst="straightConnector1">
                <a:avLst/>
              </a:prstGeom>
              <a:gradFill>
                <a:gsLst>
                  <a:gs pos="0">
                    <a:schemeClr val="lt2"/>
                  </a:gs>
                  <a:gs pos="100000">
                    <a:srgbClr val="2A7AD0"/>
                  </a:gs>
                </a:gsLst>
                <a:lin ang="5400000" scaled="0"/>
              </a:gradFill>
              <a:ln cap="flat" cmpd="sng" w="9525">
                <a:solidFill>
                  <a:srgbClr val="FFFFFF"/>
                </a:solidFill>
                <a:prstDash val="solid"/>
                <a:miter lim="800000"/>
                <a:headEnd len="sm" w="sm" type="none"/>
                <a:tailEnd len="sm" w="sm" type="none"/>
              </a:ln>
            </p:spPr>
          </p:cxnSp>
          <p:sp>
            <p:nvSpPr>
              <p:cNvPr id="21" name="Google Shape;21;p3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2A7AD0"/>
                  </a:gs>
                </a:gsLst>
                <a:lin ang="5400000" scaled="0"/>
              </a:gradFill>
              <a:ln>
                <a:noFill/>
              </a:ln>
            </p:spPr>
          </p:sp>
          <p:sp>
            <p:nvSpPr>
              <p:cNvPr id="22" name="Google Shape;22;p3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2A7AD0"/>
                  </a:gs>
                </a:gsLst>
                <a:lin ang="5400000" scaled="0"/>
              </a:gradFill>
              <a:ln>
                <a:noFill/>
              </a:ln>
            </p:spPr>
          </p:sp>
          <p:sp>
            <p:nvSpPr>
              <p:cNvPr id="23" name="Google Shape;23;p3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2A7AD0"/>
                  </a:gs>
                </a:gsLst>
                <a:lin ang="5400000" scaled="0"/>
              </a:gradFill>
              <a:ln>
                <a:noFill/>
              </a:ln>
            </p:spPr>
          </p:sp>
          <p:sp>
            <p:nvSpPr>
              <p:cNvPr id="24" name="Google Shape;24;p3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6"/>
              <p:cNvSpPr/>
              <p:nvPr/>
            </p:nvSpPr>
            <p:spPr>
              <a:xfrm>
                <a:off x="133350" y="4662488"/>
                <a:ext cx="23813" cy="2181225"/>
              </a:xfrm>
              <a:prstGeom prst="rect">
                <a:avLst/>
              </a:pr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2A7AD0"/>
                  </a:gs>
                </a:gsLst>
                <a:lin ang="5400000" scaled="0"/>
              </a:gradFill>
              <a:ln>
                <a:noFill/>
              </a:ln>
            </p:spPr>
          </p:sp>
          <p:sp>
            <p:nvSpPr>
              <p:cNvPr id="27" name="Google Shape;27;p3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2A7AD0"/>
                  </a:gs>
                </a:gsLst>
                <a:lin ang="5400000" scaled="0"/>
              </a:gradFill>
              <a:ln>
                <a:noFill/>
              </a:ln>
            </p:spPr>
          </p:sp>
          <p:sp>
            <p:nvSpPr>
              <p:cNvPr id="29" name="Google Shape;29;p3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2A7AD0"/>
                  </a:gs>
                </a:gsLst>
                <a:lin ang="5400000" scaled="0"/>
              </a:gradFill>
              <a:ln>
                <a:noFill/>
              </a:ln>
            </p:spPr>
          </p:sp>
          <p:sp>
            <p:nvSpPr>
              <p:cNvPr id="31" name="Google Shape;31;p3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2A7AD0"/>
                  </a:gs>
                </a:gsLst>
                <a:lin ang="5400000" scaled="0"/>
              </a:gradFill>
              <a:ln>
                <a:noFill/>
              </a:ln>
            </p:spPr>
          </p:sp>
          <p:sp>
            <p:nvSpPr>
              <p:cNvPr id="32" name="Google Shape;32;p3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2A7AD0"/>
                  </a:gs>
                </a:gsLst>
                <a:lin ang="5400000" scaled="0"/>
              </a:gradFill>
              <a:ln>
                <a:noFill/>
              </a:ln>
            </p:spPr>
          </p:sp>
          <p:sp>
            <p:nvSpPr>
              <p:cNvPr id="35" name="Google Shape;35;p3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2A7AD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 name="Google Shape;36;p36"/>
            <p:cNvGrpSpPr/>
            <p:nvPr/>
          </p:nvGrpSpPr>
          <p:grpSpPr>
            <a:xfrm>
              <a:off x="11364912" y="0"/>
              <a:ext cx="674688" cy="6848476"/>
              <a:chOff x="11364912" y="0"/>
              <a:chExt cx="674688" cy="6848476"/>
            </a:xfrm>
          </p:grpSpPr>
          <p:sp>
            <p:nvSpPr>
              <p:cNvPr id="37" name="Google Shape;37;p3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E8E8E8">
                      <a:alpha val="80000"/>
                    </a:srgbClr>
                  </a:gs>
                  <a:gs pos="100000">
                    <a:srgbClr val="2A7AD0">
                      <a:alpha val="60000"/>
                    </a:srgbClr>
                  </a:gs>
                </a:gsLst>
                <a:lin ang="5400000" scaled="0"/>
              </a:gradFill>
              <a:ln>
                <a:noFill/>
              </a:ln>
            </p:spPr>
          </p:sp>
          <p:sp>
            <p:nvSpPr>
              <p:cNvPr id="38" name="Google Shape;38;p3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E8E8E8">
                      <a:alpha val="80000"/>
                    </a:srgbClr>
                  </a:gs>
                  <a:gs pos="100000">
                    <a:srgbClr val="2A7AD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E8E8E8">
                      <a:alpha val="80000"/>
                    </a:srgbClr>
                  </a:gs>
                  <a:gs pos="100000">
                    <a:srgbClr val="2A7AD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E8E8E8">
                      <a:alpha val="80000"/>
                    </a:srgbClr>
                  </a:gs>
                  <a:gs pos="100000">
                    <a:srgbClr val="2A7AD0">
                      <a:alpha val="60000"/>
                    </a:srgbClr>
                  </a:gs>
                </a:gsLst>
                <a:lin ang="5400000" scaled="0"/>
              </a:gradFill>
              <a:ln>
                <a:noFill/>
              </a:ln>
            </p:spPr>
          </p:sp>
          <p:sp>
            <p:nvSpPr>
              <p:cNvPr id="41" name="Google Shape;41;p3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E8E8E8">
                      <a:alpha val="80000"/>
                    </a:srgbClr>
                  </a:gs>
                  <a:gs pos="100000">
                    <a:srgbClr val="2A7AD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E8E8E8">
                      <a:alpha val="80000"/>
                    </a:srgbClr>
                  </a:gs>
                  <a:gs pos="100000">
                    <a:srgbClr val="2A7AD0">
                      <a:alpha val="60000"/>
                    </a:srgbClr>
                  </a:gs>
                </a:gsLst>
                <a:lin ang="5400000" scaled="0"/>
              </a:gradFill>
              <a:ln>
                <a:noFill/>
              </a:ln>
            </p:spPr>
          </p:sp>
          <p:sp>
            <p:nvSpPr>
              <p:cNvPr id="43" name="Google Shape;43;p3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E8E8E8">
                      <a:alpha val="80000"/>
                    </a:srgbClr>
                  </a:gs>
                  <a:gs pos="100000">
                    <a:srgbClr val="2A7AD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E8E8E8">
                      <a:alpha val="80000"/>
                    </a:srgbClr>
                  </a:gs>
                  <a:gs pos="100000">
                    <a:srgbClr val="2A7AD0">
                      <a:alpha val="60000"/>
                    </a:srgbClr>
                  </a:gs>
                </a:gsLst>
                <a:lin ang="5400000" scaled="0"/>
              </a:gradFill>
              <a:ln>
                <a:noFill/>
              </a:ln>
            </p:spPr>
          </p:sp>
          <p:sp>
            <p:nvSpPr>
              <p:cNvPr id="45" name="Google Shape;45;p3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E8E8E8">
                      <a:alpha val="80000"/>
                    </a:srgbClr>
                  </a:gs>
                  <a:gs pos="100000">
                    <a:srgbClr val="2A7AD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6"/>
              <p:cNvSpPr/>
              <p:nvPr/>
            </p:nvSpPr>
            <p:spPr>
              <a:xfrm>
                <a:off x="11939587" y="6596063"/>
                <a:ext cx="23813" cy="252413"/>
              </a:xfrm>
              <a:prstGeom prst="rect">
                <a:avLst/>
              </a:prstGeom>
              <a:gradFill>
                <a:gsLst>
                  <a:gs pos="0">
                    <a:srgbClr val="E8E8E8">
                      <a:alpha val="80000"/>
                    </a:srgbClr>
                  </a:gs>
                  <a:gs pos="100000">
                    <a:srgbClr val="2A7AD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7" name="Google Shape;47;p3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3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3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3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3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CA"/>
              <a:t>‹#›</a:t>
            </a:fld>
            <a:endParaRPr/>
          </a:p>
        </p:txBody>
      </p:sp>
      <p:pic>
        <p:nvPicPr>
          <p:cNvPr descr="A logo of a hockey team&#10;&#10;Description automatically generated" id="52" name="Google Shape;52;p36"/>
          <p:cNvPicPr preferRelativeResize="0"/>
          <p:nvPr/>
        </p:nvPicPr>
        <p:blipFill rotWithShape="1">
          <a:blip r:embed="rId2">
            <a:alphaModFix amt="15000"/>
          </a:blip>
          <a:srcRect b="0" l="0" r="0" t="0"/>
          <a:stretch/>
        </p:blipFill>
        <p:spPr>
          <a:xfrm>
            <a:off x="968940" y="0"/>
            <a:ext cx="1025411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hockeyeasternontario.ca/bench-staff/coaches/certification-qualification-requireme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cpmha.ca/Public/Documents/Coaches/2023-2024_CPMHA_Team_Handbook.pdf?utm_source=links&amp;utm_medium=web&amp;utm_campaign=links-page" TargetMode="External"/><Relationship Id="rId4" Type="http://schemas.openxmlformats.org/officeDocument/2006/relationships/hyperlink" Target="https://cpmha.ca/Public/Documents/Coaches/2023-2024_CPMHA_Team_Handbook.pdf?utm_source=links&amp;utm_medium=web&amp;utm_campaign=links-pag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cpmha.ca/Contact/1115/" TargetMode="External"/><Relationship Id="rId4" Type="http://schemas.openxmlformats.org/officeDocument/2006/relationships/hyperlink" Target="https://cpmha.ca/Pages/1796/Communication_Mode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www.hockeyeasternontario.ca/bench-staff/coaches/certification-qualification-requirement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cpmha.ca/Public/Documents/Coaches/2023-2024_CPMHA_Team_Handbook.pdf?utm_source=links&amp;utm_medium=web&amp;utm_campaign=links-page" TargetMode="External"/><Relationship Id="rId4" Type="http://schemas.openxmlformats.org/officeDocument/2006/relationships/hyperlink" Target="https://cpmha.ca/Public/Documents/Coaches/2023-2024_CPMHA_Team_Handbook.pdf?utm_source=links&amp;utm_medium=web&amp;utm_campaign=links-page"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www.icehockeysystems.co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s://www.google.ca/search?q=HEO+Maltreatment+youtube&amp;sca_esv=5bf84f1c9db1b0c0&amp;source=hp&amp;ei=C98FZ-OkEfnsptQP2NLIsQM&amp;iflsig=AL9hbdgAAAAAZwXtG8v5zHFfxdVin-KsjsvQG7ESsDWU&amp;ved=0ahUKEwij1oe1lYCJAxV5tokEHVgpMjYQ4dUDCA8&amp;uact=5&amp;oq=HEO+Maltreatment+youtube&amp;gs_lp=Egdnd3Mtd2l6IhhIRU8gTWFsdHJlYXRtZW50IHlvdXR1YmUyBRAhGKABSNstUNMLWOYqcAJ4AJABAJgBogGgAfQHqgEDMy42uAEDyAEA-AEC-AEBmAILoAKVCKgCCsICEBAuGAMY5QIY6gIYjAMYjwHCAhAQABgDGOUCGOoCGIwDGI8BwgIGEAAYFhgewgILEAAYgAQYhgMYigXCAggQABiABBiiBMICBxAhGKABGAqYAwiSBwM1LjagB9sa&amp;sclient=gws-wiz#fpstate=ive&amp;vld=cid:d88b5d8e,vid:VSppiba4wQY,st:0"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hyperlink" Target="https://cpmha.ca/Contact/1115/" TargetMode="External"/><Relationship Id="rId4" Type="http://schemas.openxmlformats.org/officeDocument/2006/relationships/hyperlink" Target="https://cpmha.ca/Pages/1796/Communication_Model/"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CA"/>
              <a:t>CPMHA MANAGERS MEETING</a:t>
            </a:r>
            <a:br>
              <a:rPr lang="en-CA"/>
            </a:br>
            <a:br>
              <a:rPr lang="en-CA"/>
            </a:br>
            <a:r>
              <a:rPr lang="en-CA"/>
              <a:t>8 OCT 2024</a:t>
            </a:r>
            <a:br>
              <a:rPr lang="en-CA"/>
            </a:br>
            <a:br>
              <a:rPr lang="en-CA"/>
            </a:br>
            <a:br>
              <a:rPr lang="en-CA"/>
            </a:br>
            <a:endParaRPr/>
          </a:p>
        </p:txBody>
      </p:sp>
      <p:sp>
        <p:nvSpPr>
          <p:cNvPr id="236" name="Google Shape;236;p1"/>
          <p:cNvSpPr txBox="1"/>
          <p:nvPr>
            <p:ph idx="1" type="body"/>
          </p:nvPr>
        </p:nvSpPr>
        <p:spPr>
          <a:xfrm>
            <a:off x="1141411" y="4424362"/>
            <a:ext cx="9906000" cy="2041752"/>
          </a:xfrm>
          <a:prstGeom prst="rect">
            <a:avLst/>
          </a:prstGeom>
          <a:noFill/>
          <a:ln>
            <a:noFill/>
          </a:ln>
        </p:spPr>
        <p:txBody>
          <a:bodyPr anchorCtr="0" anchor="t" bIns="45700" lIns="91425" spcFirstLastPara="1" rIns="91425" wrap="square" tIns="45700">
            <a:normAutofit lnSpcReduction="10000"/>
          </a:bodyPr>
          <a:lstStyle/>
          <a:p>
            <a:pPr indent="-285750" lvl="0" marL="514350" rtl="0" algn="l">
              <a:lnSpc>
                <a:spcPct val="120000"/>
              </a:lnSpc>
              <a:spcBef>
                <a:spcPts val="1000"/>
              </a:spcBef>
              <a:spcAft>
                <a:spcPts val="0"/>
              </a:spcAft>
              <a:buSzPts val="2250"/>
              <a:buFont typeface="Arial"/>
              <a:buChar char="•"/>
            </a:pPr>
            <a:r>
              <a:rPr lang="en-CA"/>
              <a:t>References </a:t>
            </a:r>
            <a:endParaRPr/>
          </a:p>
          <a:p>
            <a:pPr indent="-285750" lvl="1" marL="971550" rtl="0" algn="l">
              <a:lnSpc>
                <a:spcPct val="120000"/>
              </a:lnSpc>
              <a:spcBef>
                <a:spcPts val="500"/>
              </a:spcBef>
              <a:spcAft>
                <a:spcPts val="0"/>
              </a:spcAft>
              <a:buSzPts val="2250"/>
              <a:buFont typeface="Arial"/>
              <a:buChar char="•"/>
            </a:pPr>
            <a:r>
              <a:rPr lang="en-CA"/>
              <a:t>CPMHA Constitution V11.0</a:t>
            </a:r>
            <a:endParaRPr/>
          </a:p>
          <a:p>
            <a:pPr indent="-285750" lvl="1" marL="971550" rtl="0" algn="l">
              <a:lnSpc>
                <a:spcPct val="120000"/>
              </a:lnSpc>
              <a:spcBef>
                <a:spcPts val="500"/>
              </a:spcBef>
              <a:spcAft>
                <a:spcPts val="0"/>
              </a:spcAft>
              <a:buSzPts val="2250"/>
              <a:buFont typeface="Arial"/>
              <a:buChar char="•"/>
            </a:pPr>
            <a:r>
              <a:rPr lang="en-CA"/>
              <a:t>CPMHA Team Handbook</a:t>
            </a:r>
            <a:endParaRPr/>
          </a:p>
          <a:p>
            <a:pPr indent="-285750" lvl="1" marL="971550" rtl="0" algn="l">
              <a:lnSpc>
                <a:spcPct val="120000"/>
              </a:lnSpc>
              <a:spcBef>
                <a:spcPts val="500"/>
              </a:spcBef>
              <a:spcAft>
                <a:spcPts val="0"/>
              </a:spcAft>
              <a:buSzPts val="2250"/>
              <a:buFont typeface="Arial"/>
              <a:buChar char="•"/>
            </a:pPr>
            <a:r>
              <a:rPr lang="en-CA"/>
              <a:t>HEO By-Laws and Policies</a:t>
            </a:r>
            <a:endParaRPr/>
          </a:p>
          <a:p>
            <a:pPr indent="-285750" lvl="1" marL="971550" rtl="0" algn="l">
              <a:lnSpc>
                <a:spcPct val="120000"/>
              </a:lnSpc>
              <a:spcBef>
                <a:spcPts val="500"/>
              </a:spcBef>
              <a:spcAft>
                <a:spcPts val="0"/>
              </a:spcAft>
              <a:buSzPts val="2250"/>
              <a:buFont typeface="Arial"/>
              <a:buChar char="•"/>
            </a:pPr>
            <a:r>
              <a:rPr lang="en-CA"/>
              <a:t>Managers Meeting</a:t>
            </a:r>
            <a:endParaRPr/>
          </a:p>
          <a:p>
            <a:pPr indent="-142875" lvl="1" marL="971550" rtl="0" algn="l">
              <a:lnSpc>
                <a:spcPct val="120000"/>
              </a:lnSpc>
              <a:spcBef>
                <a:spcPts val="500"/>
              </a:spcBef>
              <a:spcAft>
                <a:spcPts val="0"/>
              </a:spcAft>
              <a:buSzPts val="2250"/>
              <a:buFont typeface="Arial"/>
              <a:buNone/>
            </a:pPr>
            <a:r>
              <a:t/>
            </a:r>
            <a:endParaRPr/>
          </a:p>
        </p:txBody>
      </p:sp>
      <p:pic>
        <p:nvPicPr>
          <p:cNvPr descr="A logo of a hockey team&#10;&#10;Description automatically generated" id="237" name="Google Shape;237;p1"/>
          <p:cNvPicPr preferRelativeResize="0"/>
          <p:nvPr/>
        </p:nvPicPr>
        <p:blipFill rotWithShape="1">
          <a:blip r:embed="rId3">
            <a:alphaModFix/>
          </a:blip>
          <a:srcRect b="0" l="0" r="0" t="0"/>
          <a:stretch/>
        </p:blipFill>
        <p:spPr>
          <a:xfrm>
            <a:off x="9209333" y="0"/>
            <a:ext cx="2976323" cy="19905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6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H/Coach</a:t>
            </a:r>
            <a:endParaRPr/>
          </a:p>
        </p:txBody>
      </p:sp>
      <p:sp>
        <p:nvSpPr>
          <p:cNvPr id="296" name="Google Shape;296;p61"/>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55000" lnSpcReduction="20000"/>
          </a:bodyPr>
          <a:lstStyle/>
          <a:p>
            <a:pPr indent="-371475" lvl="0" marL="457200" rtl="0" algn="l">
              <a:lnSpc>
                <a:spcPct val="120000"/>
              </a:lnSpc>
              <a:spcBef>
                <a:spcPts val="1000"/>
              </a:spcBef>
              <a:spcAft>
                <a:spcPts val="0"/>
              </a:spcAft>
              <a:buClr>
                <a:schemeClr val="lt1"/>
              </a:buClr>
              <a:buSzPct val="170452"/>
              <a:buChar char="•"/>
            </a:pPr>
            <a:r>
              <a:rPr lang="en-CA"/>
              <a:t>Being organized, consistent, fair and available</a:t>
            </a:r>
            <a:endParaRPr/>
          </a:p>
          <a:p>
            <a:pPr indent="-371475" lvl="0" marL="457200" rtl="0" algn="l">
              <a:lnSpc>
                <a:spcPct val="120000"/>
              </a:lnSpc>
              <a:spcBef>
                <a:spcPts val="1000"/>
              </a:spcBef>
              <a:spcAft>
                <a:spcPts val="0"/>
              </a:spcAft>
              <a:buClr>
                <a:schemeClr val="lt1"/>
              </a:buClr>
              <a:buSzPct val="170452"/>
              <a:buChar char="•"/>
            </a:pPr>
            <a:r>
              <a:rPr lang="en-CA"/>
              <a:t>Having well-organized and appropriate practices</a:t>
            </a:r>
            <a:endParaRPr/>
          </a:p>
          <a:p>
            <a:pPr indent="-371475" lvl="0" marL="457200" rtl="0" algn="l">
              <a:lnSpc>
                <a:spcPct val="120000"/>
              </a:lnSpc>
              <a:spcBef>
                <a:spcPts val="1000"/>
              </a:spcBef>
              <a:spcAft>
                <a:spcPts val="0"/>
              </a:spcAft>
              <a:buClr>
                <a:schemeClr val="lt1"/>
              </a:buClr>
              <a:buSzPct val="170452"/>
              <a:buChar char="•"/>
            </a:pPr>
            <a:r>
              <a:rPr lang="en-CA"/>
              <a:t>Ensuring that a certified Trainer is on the bench at all games</a:t>
            </a:r>
            <a:endParaRPr/>
          </a:p>
          <a:p>
            <a:pPr indent="-371475" lvl="0" marL="457200" rtl="0" algn="l">
              <a:lnSpc>
                <a:spcPct val="120000"/>
              </a:lnSpc>
              <a:spcBef>
                <a:spcPts val="1000"/>
              </a:spcBef>
              <a:spcAft>
                <a:spcPts val="0"/>
              </a:spcAft>
              <a:buClr>
                <a:schemeClr val="lt1"/>
              </a:buClr>
              <a:buSzPct val="170452"/>
              <a:buChar char="•"/>
            </a:pPr>
            <a:r>
              <a:rPr lang="en-CA"/>
              <a:t>Ensuring all the rules and regulations of all hockey bodies are followed at all times, including the</a:t>
            </a:r>
            <a:endParaRPr/>
          </a:p>
          <a:p>
            <a:pPr indent="-371475" lvl="0" marL="457200" rtl="0" algn="l">
              <a:lnSpc>
                <a:spcPct val="120000"/>
              </a:lnSpc>
              <a:spcBef>
                <a:spcPts val="1000"/>
              </a:spcBef>
              <a:spcAft>
                <a:spcPts val="0"/>
              </a:spcAft>
              <a:buClr>
                <a:schemeClr val="lt1"/>
              </a:buClr>
              <a:buSzPct val="170452"/>
              <a:buChar char="•"/>
            </a:pPr>
            <a:r>
              <a:rPr lang="en-CA"/>
              <a:t>“Two-Deep Rule”, bullying and harassment rules and hazing rules</a:t>
            </a:r>
            <a:endParaRPr/>
          </a:p>
          <a:p>
            <a:pPr indent="-371475" lvl="0" marL="457200" rtl="0" algn="l">
              <a:lnSpc>
                <a:spcPct val="120000"/>
              </a:lnSpc>
              <a:spcBef>
                <a:spcPts val="1000"/>
              </a:spcBef>
              <a:spcAft>
                <a:spcPts val="0"/>
              </a:spcAft>
              <a:buClr>
                <a:schemeClr val="lt1"/>
              </a:buClr>
              <a:buSzPct val="170452"/>
              <a:buChar char="•"/>
            </a:pPr>
            <a:r>
              <a:rPr lang="en-CA"/>
              <a:t>Applying discipline fairly, when and where required</a:t>
            </a:r>
            <a:endParaRPr/>
          </a:p>
          <a:p>
            <a:pPr indent="-371475" lvl="0" marL="457200" rtl="0" algn="l">
              <a:lnSpc>
                <a:spcPct val="120000"/>
              </a:lnSpc>
              <a:spcBef>
                <a:spcPts val="1000"/>
              </a:spcBef>
              <a:spcAft>
                <a:spcPts val="0"/>
              </a:spcAft>
              <a:buClr>
                <a:schemeClr val="lt1"/>
              </a:buClr>
              <a:buSzPct val="170452"/>
              <a:buChar char="•"/>
            </a:pPr>
            <a:r>
              <a:rPr lang="en-CA"/>
              <a:t>Dealing with potential problems early and seeking assistance from the CPMHA when required</a:t>
            </a:r>
            <a:endParaRPr/>
          </a:p>
          <a:p>
            <a:pPr indent="-371475" lvl="0" marL="457200" rtl="0" algn="l">
              <a:lnSpc>
                <a:spcPct val="120000"/>
              </a:lnSpc>
              <a:spcBef>
                <a:spcPts val="1000"/>
              </a:spcBef>
              <a:spcAft>
                <a:spcPts val="0"/>
              </a:spcAft>
              <a:buClr>
                <a:schemeClr val="lt1"/>
              </a:buClr>
              <a:buSzPct val="170452"/>
              <a:buChar char="•"/>
            </a:pPr>
            <a:r>
              <a:rPr lang="en-CA"/>
              <a:t>Reporting continued discipline problems to the level Convenor</a:t>
            </a:r>
            <a:endParaRPr/>
          </a:p>
        </p:txBody>
      </p:sp>
      <p:sp>
        <p:nvSpPr>
          <p:cNvPr id="297" name="Google Shape;297;p61"/>
          <p:cNvSpPr txBox="1"/>
          <p:nvPr>
            <p:ph idx="2" type="body"/>
          </p:nvPr>
        </p:nvSpPr>
        <p:spPr>
          <a:xfrm>
            <a:off x="6172100" y="1881061"/>
            <a:ext cx="4875300" cy="3541800"/>
          </a:xfrm>
          <a:prstGeom prst="rect">
            <a:avLst/>
          </a:prstGeom>
          <a:noFill/>
          <a:ln>
            <a:noFill/>
          </a:ln>
        </p:spPr>
        <p:txBody>
          <a:bodyPr anchorCtr="0" anchor="t" bIns="45700" lIns="91425" spcFirstLastPara="1" rIns="91425" wrap="square" tIns="45700">
            <a:normAutofit fontScale="25000" lnSpcReduction="20000"/>
          </a:bodyPr>
          <a:lstStyle/>
          <a:p>
            <a:pPr indent="-371475" lvl="0" marL="457200" rtl="0" algn="l">
              <a:lnSpc>
                <a:spcPct val="120000"/>
              </a:lnSpc>
              <a:spcBef>
                <a:spcPts val="1000"/>
              </a:spcBef>
              <a:spcAft>
                <a:spcPts val="0"/>
              </a:spcAft>
              <a:buClr>
                <a:schemeClr val="lt1"/>
              </a:buClr>
              <a:buSzPct val="173076"/>
              <a:buChar char="•"/>
            </a:pPr>
            <a:r>
              <a:rPr lang="en-CA" sz="5200"/>
              <a:t>Attending any disciplinary hearings or other such meetings as required</a:t>
            </a:r>
            <a:endParaRPr/>
          </a:p>
          <a:p>
            <a:pPr indent="-371475" lvl="0" marL="457200" rtl="0" algn="l">
              <a:lnSpc>
                <a:spcPct val="120000"/>
              </a:lnSpc>
              <a:spcBef>
                <a:spcPts val="1000"/>
              </a:spcBef>
              <a:spcAft>
                <a:spcPts val="0"/>
              </a:spcAft>
              <a:buClr>
                <a:schemeClr val="lt1"/>
              </a:buClr>
              <a:buSzPct val="173076"/>
              <a:buChar char="•"/>
            </a:pPr>
            <a:r>
              <a:rPr lang="en-CA" sz="5200"/>
              <a:t>Ensuring all certifications and qualifications required for team staff are obtained according to the deadlines set by the CPMHA</a:t>
            </a:r>
            <a:endParaRPr/>
          </a:p>
          <a:p>
            <a:pPr indent="-371475" lvl="0" marL="457200" rtl="0" algn="l">
              <a:lnSpc>
                <a:spcPct val="120000"/>
              </a:lnSpc>
              <a:spcBef>
                <a:spcPts val="1000"/>
              </a:spcBef>
              <a:spcAft>
                <a:spcPts val="0"/>
              </a:spcAft>
              <a:buClr>
                <a:schemeClr val="lt1"/>
              </a:buClr>
              <a:buSzPct val="173076"/>
              <a:buChar char="•"/>
            </a:pPr>
            <a:r>
              <a:rPr lang="en-CA" sz="5200"/>
              <a:t>Attending all coaches’ meetings of the League and Association</a:t>
            </a:r>
            <a:endParaRPr/>
          </a:p>
          <a:p>
            <a:pPr indent="-371475" lvl="0" marL="457200" rtl="0" algn="l">
              <a:lnSpc>
                <a:spcPct val="120000"/>
              </a:lnSpc>
              <a:spcBef>
                <a:spcPts val="1000"/>
              </a:spcBef>
              <a:spcAft>
                <a:spcPts val="0"/>
              </a:spcAft>
              <a:buClr>
                <a:schemeClr val="lt1"/>
              </a:buClr>
              <a:buSzPct val="173076"/>
              <a:buChar char="•"/>
            </a:pPr>
            <a:r>
              <a:rPr lang="en-CA" sz="5200"/>
              <a:t>Selecting tournaments with team parents’ input and team finances in mind</a:t>
            </a:r>
            <a:endParaRPr/>
          </a:p>
          <a:p>
            <a:pPr indent="-371475" lvl="0" marL="457200" rtl="0" algn="l">
              <a:lnSpc>
                <a:spcPct val="120000"/>
              </a:lnSpc>
              <a:spcBef>
                <a:spcPts val="1000"/>
              </a:spcBef>
              <a:spcAft>
                <a:spcPts val="0"/>
              </a:spcAft>
              <a:buClr>
                <a:schemeClr val="lt1"/>
              </a:buClr>
              <a:buSzPct val="173076"/>
              <a:buChar char="•"/>
            </a:pPr>
            <a:r>
              <a:rPr lang="en-CA" sz="5200"/>
              <a:t>Trading or give away unused ice</a:t>
            </a:r>
            <a:endParaRPr/>
          </a:p>
          <a:p>
            <a:pPr indent="-371475" lvl="0" marL="457200" rtl="0" algn="l">
              <a:lnSpc>
                <a:spcPct val="120000"/>
              </a:lnSpc>
              <a:spcBef>
                <a:spcPts val="1000"/>
              </a:spcBef>
              <a:spcAft>
                <a:spcPts val="0"/>
              </a:spcAft>
              <a:buClr>
                <a:schemeClr val="lt1"/>
              </a:buClr>
              <a:buSzPct val="173076"/>
              <a:buChar char="•"/>
            </a:pPr>
            <a:r>
              <a:rPr lang="en-CA" sz="5200"/>
              <a:t>Supporting and abiding by CPMHA Executive decisions and Association policies</a:t>
            </a:r>
            <a:endParaRPr/>
          </a:p>
          <a:p>
            <a:pPr indent="-371475" lvl="0" marL="457200" rtl="0" algn="l">
              <a:lnSpc>
                <a:spcPct val="120000"/>
              </a:lnSpc>
              <a:spcBef>
                <a:spcPts val="1000"/>
              </a:spcBef>
              <a:spcAft>
                <a:spcPts val="0"/>
              </a:spcAft>
              <a:buClr>
                <a:schemeClr val="lt1"/>
              </a:buClr>
              <a:buSzPct val="173076"/>
              <a:buChar char="•"/>
            </a:pPr>
            <a:r>
              <a:rPr lang="en-CA" sz="5200"/>
              <a:t>Preparing and confirming player affiliations as needed</a:t>
            </a:r>
            <a:endParaRPr/>
          </a:p>
          <a:p>
            <a:pPr indent="-371475" lvl="0" marL="457200" rtl="0" algn="l">
              <a:lnSpc>
                <a:spcPct val="120000"/>
              </a:lnSpc>
              <a:spcBef>
                <a:spcPts val="1000"/>
              </a:spcBef>
              <a:spcAft>
                <a:spcPts val="0"/>
              </a:spcAft>
              <a:buClr>
                <a:schemeClr val="lt1"/>
              </a:buClr>
              <a:buSzPct val="173076"/>
              <a:buChar char="•"/>
            </a:pPr>
            <a:r>
              <a:rPr lang="en-CA" sz="5200"/>
              <a:t>Communicating with other coaches, managers, and the level convenor </a:t>
            </a:r>
            <a:endParaRPr/>
          </a:p>
          <a:p>
            <a:pPr indent="-228600" lvl="0" marL="457200" rtl="0" algn="l">
              <a:lnSpc>
                <a:spcPct val="120000"/>
              </a:lnSpc>
              <a:spcBef>
                <a:spcPts val="1000"/>
              </a:spcBef>
              <a:spcAft>
                <a:spcPts val="0"/>
              </a:spcAft>
              <a:buClr>
                <a:schemeClr val="lt1"/>
              </a:buClr>
              <a:buSzPct val="375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A/Coach</a:t>
            </a:r>
            <a:endParaRPr/>
          </a:p>
        </p:txBody>
      </p:sp>
      <p:sp>
        <p:nvSpPr>
          <p:cNvPr id="303" name="Google Shape;303;p62"/>
          <p:cNvSpPr txBox="1"/>
          <p:nvPr>
            <p:ph idx="1" type="body"/>
          </p:nvPr>
        </p:nvSpPr>
        <p:spPr>
          <a:xfrm>
            <a:off x="1141410" y="2249486"/>
            <a:ext cx="9905998"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Assistant Coaches are responsible for assisting in the drills during practices, as set out by the Head Coach and expected to attend all coaches meetings. It is important that Assistant Coaches support the expectations that the Head Coach has of his/her players at all times.</a:t>
            </a:r>
            <a:endParaRPr/>
          </a:p>
          <a:p>
            <a:pPr indent="-371475" lvl="0" marL="457200" rtl="0" algn="l">
              <a:lnSpc>
                <a:spcPct val="120000"/>
              </a:lnSpc>
              <a:spcBef>
                <a:spcPts val="1000"/>
              </a:spcBef>
              <a:spcAft>
                <a:spcPts val="0"/>
              </a:spcAft>
              <a:buClr>
                <a:schemeClr val="lt1"/>
              </a:buClr>
              <a:buSzPts val="2250"/>
              <a:buChar char="•"/>
            </a:pPr>
            <a:r>
              <a:rPr lang="en-CA"/>
              <a:t>At least one Assistant Coach should have the certifications and qualifications required in the event of the Head Coach’s absence.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Trainer</a:t>
            </a:r>
            <a:endParaRPr/>
          </a:p>
        </p:txBody>
      </p:sp>
      <p:sp>
        <p:nvSpPr>
          <p:cNvPr id="309" name="Google Shape;309;p63"/>
          <p:cNvSpPr txBox="1"/>
          <p:nvPr>
            <p:ph idx="1" type="body"/>
          </p:nvPr>
        </p:nvSpPr>
        <p:spPr>
          <a:xfrm>
            <a:off x="1141410" y="2249486"/>
            <a:ext cx="4878389" cy="3989996"/>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SzPts val="2386"/>
              <a:buChar char="•"/>
            </a:pPr>
            <a:r>
              <a:rPr lang="en-CA" sz="1400"/>
              <a:t>Maintain up-to-date certification(s) required for the role</a:t>
            </a:r>
            <a:endParaRPr/>
          </a:p>
          <a:p>
            <a:pPr indent="-371475" lvl="0" marL="457200" rtl="0" algn="l">
              <a:lnSpc>
                <a:spcPct val="120000"/>
              </a:lnSpc>
              <a:spcBef>
                <a:spcPts val="1000"/>
              </a:spcBef>
              <a:spcAft>
                <a:spcPts val="0"/>
              </a:spcAft>
              <a:buSzPts val="2386"/>
              <a:buChar char="•"/>
            </a:pPr>
            <a:r>
              <a:rPr lang="en-CA" sz="1400"/>
              <a:t> Ensure a fully stocked first aid kit is available during all games and practices</a:t>
            </a:r>
            <a:endParaRPr/>
          </a:p>
          <a:p>
            <a:pPr indent="-371475" lvl="0" marL="457200" rtl="0" algn="l">
              <a:lnSpc>
                <a:spcPct val="120000"/>
              </a:lnSpc>
              <a:spcBef>
                <a:spcPts val="1000"/>
              </a:spcBef>
              <a:spcAft>
                <a:spcPts val="0"/>
              </a:spcAft>
              <a:buSzPts val="2386"/>
              <a:buChar char="•"/>
            </a:pPr>
            <a:r>
              <a:rPr lang="en-CA" sz="1400"/>
              <a:t>Maintain the completed medical information sheets for each of the players on the team, including any allergies or conditions (e.g., asthma) the player has and any treatments required </a:t>
            </a:r>
            <a:endParaRPr/>
          </a:p>
          <a:p>
            <a:pPr indent="-371475" lvl="0" marL="457200" rtl="0" algn="l">
              <a:lnSpc>
                <a:spcPct val="120000"/>
              </a:lnSpc>
              <a:spcBef>
                <a:spcPts val="1000"/>
              </a:spcBef>
              <a:spcAft>
                <a:spcPts val="0"/>
              </a:spcAft>
              <a:buSzPts val="2386"/>
              <a:buChar char="•"/>
            </a:pPr>
            <a:r>
              <a:rPr lang="en-CA" sz="1400"/>
              <a:t>Ensure that the required accident/injury reports are completed and to certify that injured players only return to play with the appropriate signed medical authorization</a:t>
            </a:r>
            <a:endParaRPr/>
          </a:p>
          <a:p>
            <a:pPr indent="-371475" lvl="0" marL="457200" rtl="0" algn="l">
              <a:lnSpc>
                <a:spcPct val="120000"/>
              </a:lnSpc>
              <a:spcBef>
                <a:spcPts val="1000"/>
              </a:spcBef>
              <a:spcAft>
                <a:spcPts val="0"/>
              </a:spcAft>
              <a:buSzPts val="2386"/>
              <a:buChar char="•"/>
            </a:pPr>
            <a:r>
              <a:rPr lang="en-CA" sz="1400"/>
              <a:t>Monitor physical conditioning to ensure it is consistent with the level of play and ensure that players are physically prepared to function at their age level or the level of play</a:t>
            </a:r>
            <a:endParaRPr/>
          </a:p>
          <a:p>
            <a:pPr indent="0" lvl="0" marL="85725" rtl="0" algn="l">
              <a:lnSpc>
                <a:spcPct val="120000"/>
              </a:lnSpc>
              <a:spcBef>
                <a:spcPts val="1000"/>
              </a:spcBef>
              <a:spcAft>
                <a:spcPts val="0"/>
              </a:spcAft>
              <a:buClr>
                <a:schemeClr val="lt1"/>
              </a:buClr>
              <a:buSzPts val="2386"/>
              <a:buNone/>
            </a:pPr>
            <a:r>
              <a:t/>
            </a:r>
            <a:endParaRPr sz="1400"/>
          </a:p>
        </p:txBody>
      </p:sp>
      <p:sp>
        <p:nvSpPr>
          <p:cNvPr id="310" name="Google Shape;310;p63"/>
          <p:cNvSpPr txBox="1"/>
          <p:nvPr>
            <p:ph idx="2" type="body"/>
          </p:nvPr>
        </p:nvSpPr>
        <p:spPr>
          <a:xfrm>
            <a:off x="6172203" y="2249486"/>
            <a:ext cx="4875300" cy="4433536"/>
          </a:xfrm>
          <a:prstGeom prst="rect">
            <a:avLst/>
          </a:prstGeom>
          <a:noFill/>
          <a:ln>
            <a:noFill/>
          </a:ln>
        </p:spPr>
        <p:txBody>
          <a:bodyPr anchorCtr="0" anchor="t" bIns="45700" lIns="91425" spcFirstLastPara="1" rIns="91425" wrap="square" tIns="45700">
            <a:normAutofit fontScale="62500" lnSpcReduction="20000"/>
          </a:bodyPr>
          <a:lstStyle/>
          <a:p>
            <a:pPr indent="-371529" lvl="0" marL="457200" rtl="0" algn="l">
              <a:lnSpc>
                <a:spcPct val="140000"/>
              </a:lnSpc>
              <a:spcBef>
                <a:spcPts val="1000"/>
              </a:spcBef>
              <a:spcAft>
                <a:spcPts val="0"/>
              </a:spcAft>
              <a:buSzPct val="170453"/>
              <a:buChar char="•"/>
            </a:pPr>
            <a:r>
              <a:rPr lang="en-CA" sz="1900"/>
              <a:t>Ensure that players only participate in on-ice activities with CSA-approved equipment that is safe and in good condition, and in "full" equipment in accordance with all HEO Minor and Hockey Canada regulations </a:t>
            </a:r>
            <a:endParaRPr/>
          </a:p>
          <a:p>
            <a:pPr indent="-371529" lvl="0" marL="457200" rtl="0" algn="l">
              <a:lnSpc>
                <a:spcPct val="140000"/>
              </a:lnSpc>
              <a:spcBef>
                <a:spcPts val="1000"/>
              </a:spcBef>
              <a:spcAft>
                <a:spcPts val="0"/>
              </a:spcAft>
              <a:buSzPct val="170453"/>
              <a:buChar char="•"/>
            </a:pPr>
            <a:r>
              <a:rPr lang="en-CA" sz="1900"/>
              <a:t>Identify and report potentially dangerous situations that may lead to injury (such as. ice surface, boards, dressing rooms) ● </a:t>
            </a:r>
            <a:endParaRPr/>
          </a:p>
          <a:p>
            <a:pPr indent="-371529" lvl="0" marL="457200" rtl="0" algn="l">
              <a:lnSpc>
                <a:spcPct val="140000"/>
              </a:lnSpc>
              <a:spcBef>
                <a:spcPts val="1000"/>
              </a:spcBef>
              <a:spcAft>
                <a:spcPts val="0"/>
              </a:spcAft>
              <a:buSzPct val="170453"/>
              <a:buChar char="•"/>
            </a:pPr>
            <a:r>
              <a:rPr lang="en-CA" sz="1900"/>
              <a:t>Remain with an injured player and ensure they receive the proper medical attention in a timely manner</a:t>
            </a:r>
            <a:endParaRPr/>
          </a:p>
          <a:p>
            <a:pPr indent="-371529" lvl="0" marL="457200" rtl="0" algn="l">
              <a:lnSpc>
                <a:spcPct val="140000"/>
              </a:lnSpc>
              <a:spcBef>
                <a:spcPts val="1000"/>
              </a:spcBef>
              <a:spcAft>
                <a:spcPts val="0"/>
              </a:spcAft>
              <a:buSzPct val="170453"/>
              <a:buChar char="•"/>
            </a:pPr>
            <a:r>
              <a:rPr lang="en-CA" sz="1900"/>
              <a:t>Identify and report potentially dangerous situations that may lead to injury (such as. ice surface, boards, dressing rooms) ● Remain with an injured player and ensure they receive the proper medical attention in a timely manner</a:t>
            </a:r>
            <a:endParaRPr/>
          </a:p>
          <a:p>
            <a:pPr indent="-371529" lvl="0" marL="457200" rtl="0" algn="l">
              <a:lnSpc>
                <a:spcPct val="140000"/>
              </a:lnSpc>
              <a:spcBef>
                <a:spcPts val="1000"/>
              </a:spcBef>
              <a:spcAft>
                <a:spcPts val="0"/>
              </a:spcAft>
              <a:buSzPct val="170453"/>
              <a:buChar char="•"/>
            </a:pPr>
            <a:r>
              <a:rPr lang="en-CA" sz="1900"/>
              <a:t>Ensure that players only participate in on-ice activities with CSA-approved equipment that is safe and in good condition, and in "full" equipment in accordance with all HEO Minor and Hockey Canada regulations</a:t>
            </a:r>
            <a:endParaRPr/>
          </a:p>
          <a:p>
            <a:pPr indent="0" lvl="0" marL="228600" rtl="0" algn="l">
              <a:lnSpc>
                <a:spcPct val="120000"/>
              </a:lnSpc>
              <a:spcBef>
                <a:spcPts val="1000"/>
              </a:spcBef>
              <a:spcAft>
                <a:spcPts val="0"/>
              </a:spcAft>
              <a:buSzPct val="375000"/>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Treasurer</a:t>
            </a:r>
            <a:endParaRPr/>
          </a:p>
        </p:txBody>
      </p:sp>
      <p:sp>
        <p:nvSpPr>
          <p:cNvPr id="316" name="Google Shape;316;p64"/>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marR="111760" rtl="0" algn="l">
              <a:lnSpc>
                <a:spcPct val="155000"/>
              </a:lnSpc>
              <a:spcBef>
                <a:spcPts val="1000"/>
              </a:spcBef>
              <a:spcAft>
                <a:spcPts val="0"/>
              </a:spcAft>
              <a:buSzPct val="125000"/>
              <a:buChar char="•"/>
            </a:pPr>
            <a:r>
              <a:rPr lang="en-CA" sz="1800">
                <a:latin typeface="Trebuchet MS"/>
                <a:ea typeface="Trebuchet MS"/>
                <a:cs typeface="Trebuchet MS"/>
                <a:sym typeface="Trebuchet MS"/>
              </a:rPr>
              <a:t>The Team Treasurer is responsible for managing the team budget, which should be determined in collaboration with the Head Coach and Manager.</a:t>
            </a:r>
            <a:endParaRPr sz="1800">
              <a:latin typeface="Trebuchet MS"/>
              <a:ea typeface="Trebuchet MS"/>
              <a:cs typeface="Trebuchet MS"/>
              <a:sym typeface="Trebuchet MS"/>
            </a:endParaRPr>
          </a:p>
          <a:p>
            <a:pPr indent="-285750" lvl="0" marL="285750" marR="111760" rtl="0" algn="l">
              <a:lnSpc>
                <a:spcPct val="155000"/>
              </a:lnSpc>
              <a:spcBef>
                <a:spcPts val="1000"/>
              </a:spcBef>
              <a:spcAft>
                <a:spcPts val="0"/>
              </a:spcAft>
              <a:buSzPct val="100000"/>
              <a:buFont typeface="Trebuchet MS"/>
              <a:buChar char="•"/>
            </a:pPr>
            <a:r>
              <a:rPr lang="en-CA" sz="1800">
                <a:latin typeface="Trebuchet MS"/>
                <a:ea typeface="Trebuchet MS"/>
                <a:cs typeface="Trebuchet MS"/>
                <a:sym typeface="Trebuchet MS"/>
              </a:rPr>
              <a:t>Submit rough budget to CPMHA Treasurer </a:t>
            </a:r>
            <a:endParaRPr sz="1800">
              <a:latin typeface="Trebuchet MS"/>
              <a:ea typeface="Trebuchet MS"/>
              <a:cs typeface="Trebuchet MS"/>
              <a:sym typeface="Trebuchet MS"/>
            </a:endParaRPr>
          </a:p>
          <a:p>
            <a:pPr indent="-285750" lvl="0" marL="285750" marR="111760" rtl="0" algn="l">
              <a:lnSpc>
                <a:spcPct val="155000"/>
              </a:lnSpc>
              <a:spcBef>
                <a:spcPts val="1000"/>
              </a:spcBef>
              <a:spcAft>
                <a:spcPts val="0"/>
              </a:spcAft>
              <a:buSzPct val="125000"/>
              <a:buChar char="•"/>
            </a:pPr>
            <a:r>
              <a:rPr lang="en-CA" sz="1800">
                <a:latin typeface="Trebuchet MS"/>
                <a:ea typeface="Trebuchet MS"/>
                <a:cs typeface="Trebuchet MS"/>
                <a:sym typeface="Trebuchet MS"/>
              </a:rPr>
              <a:t>Team fees collected from each family must be deposited into the team account. Team fees must not exceed $200 per player.</a:t>
            </a:r>
            <a:endParaRPr sz="1800">
              <a:latin typeface="Trebuchet MS"/>
              <a:ea typeface="Trebuchet MS"/>
              <a:cs typeface="Trebuchet MS"/>
              <a:sym typeface="Trebuchet MS"/>
            </a:endParaRPr>
          </a:p>
          <a:p>
            <a:pPr indent="-142875" lvl="0" marL="285750" marR="111760" rtl="0" algn="l">
              <a:lnSpc>
                <a:spcPct val="155000"/>
              </a:lnSpc>
              <a:spcBef>
                <a:spcPts val="1000"/>
              </a:spcBef>
              <a:spcAft>
                <a:spcPts val="0"/>
              </a:spcAft>
              <a:buSzPct val="125000"/>
              <a:buNone/>
            </a:pPr>
            <a:r>
              <a:t/>
            </a:r>
            <a:endParaRPr sz="1800">
              <a:latin typeface="Trebuchet MS"/>
              <a:ea typeface="Trebuchet MS"/>
              <a:cs typeface="Trebuchet MS"/>
              <a:sym typeface="Trebuchet MS"/>
            </a:endParaRPr>
          </a:p>
        </p:txBody>
      </p:sp>
      <p:sp>
        <p:nvSpPr>
          <p:cNvPr id="317" name="Google Shape;317;p64"/>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fontScale="77500" lnSpcReduction="20000"/>
          </a:bodyPr>
          <a:lstStyle/>
          <a:p>
            <a:pPr indent="-371474" lvl="0" marL="457200" rtl="0" algn="l">
              <a:lnSpc>
                <a:spcPct val="120000"/>
              </a:lnSpc>
              <a:spcBef>
                <a:spcPts val="1000"/>
              </a:spcBef>
              <a:spcAft>
                <a:spcPts val="0"/>
              </a:spcAft>
              <a:buClr>
                <a:schemeClr val="lt1"/>
              </a:buClr>
              <a:buSzPct val="120965"/>
              <a:buChar char="•"/>
            </a:pPr>
            <a:r>
              <a:rPr lang="en-CA"/>
              <a:t>All teams must open one team bank account, for which two signatories are required. </a:t>
            </a:r>
            <a:endParaRPr/>
          </a:p>
          <a:p>
            <a:pPr indent="-371474" lvl="0" marL="457200" rtl="0" algn="l">
              <a:lnSpc>
                <a:spcPct val="120000"/>
              </a:lnSpc>
              <a:spcBef>
                <a:spcPts val="1000"/>
              </a:spcBef>
              <a:spcAft>
                <a:spcPts val="0"/>
              </a:spcAft>
              <a:buClr>
                <a:schemeClr val="lt1"/>
              </a:buClr>
              <a:buSzPct val="120965"/>
              <a:buChar char="•"/>
            </a:pPr>
            <a:r>
              <a:rPr lang="en-CA"/>
              <a:t>The signatories cannot be from the same family.</a:t>
            </a:r>
            <a:endParaRPr/>
          </a:p>
          <a:p>
            <a:pPr indent="-371474" lvl="0" marL="457200" rtl="0" algn="l">
              <a:lnSpc>
                <a:spcPct val="120000"/>
              </a:lnSpc>
              <a:spcBef>
                <a:spcPts val="1000"/>
              </a:spcBef>
              <a:spcAft>
                <a:spcPts val="0"/>
              </a:spcAft>
              <a:buClr>
                <a:schemeClr val="lt1"/>
              </a:buClr>
              <a:buSzPct val="120965"/>
              <a:buChar char="•"/>
            </a:pPr>
            <a:r>
              <a:rPr lang="en-CA"/>
              <a:t>The account must be in the name of the team, not an individual. </a:t>
            </a:r>
            <a:endParaRPr/>
          </a:p>
          <a:p>
            <a:pPr indent="-371474" lvl="0" marL="457200" rtl="0" algn="l">
              <a:lnSpc>
                <a:spcPct val="120000"/>
              </a:lnSpc>
              <a:spcBef>
                <a:spcPts val="1000"/>
              </a:spcBef>
              <a:spcAft>
                <a:spcPts val="0"/>
              </a:spcAft>
              <a:buClr>
                <a:schemeClr val="lt1"/>
              </a:buClr>
              <a:buSzPct val="120965"/>
              <a:buChar char="•"/>
            </a:pPr>
            <a:r>
              <a:rPr lang="en-CA"/>
              <a:t>A letter of request to open a team account will be provided by the CPMHA Treasurer or VP, Admin.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Team Equipment Manager</a:t>
            </a:r>
            <a:endParaRPr/>
          </a:p>
        </p:txBody>
      </p:sp>
      <p:sp>
        <p:nvSpPr>
          <p:cNvPr id="323" name="Google Shape;323;p65"/>
          <p:cNvSpPr txBox="1"/>
          <p:nvPr>
            <p:ph idx="1" type="body"/>
          </p:nvPr>
        </p:nvSpPr>
        <p:spPr>
          <a:xfrm>
            <a:off x="1141410" y="2249486"/>
            <a:ext cx="9905998" cy="3541714"/>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lnSpc>
                <a:spcPct val="155000"/>
              </a:lnSpc>
              <a:spcBef>
                <a:spcPts val="1360"/>
              </a:spcBef>
              <a:spcAft>
                <a:spcPts val="0"/>
              </a:spcAft>
              <a:buSzPct val="135135"/>
              <a:buChar char="•"/>
            </a:pPr>
            <a:r>
              <a:rPr lang="en-CA" sz="1800">
                <a:latin typeface="Trebuchet MS"/>
                <a:ea typeface="Trebuchet MS"/>
                <a:cs typeface="Trebuchet MS"/>
                <a:sym typeface="Trebuchet MS"/>
              </a:rPr>
              <a:t>Each team must assign one parent or guardian as Team Equipment Manager. The Team Equipment Manager is responsible for working with the CPMHA Equipment Manager to obtain and maintain inventory and condition of all jerseys and additional equipment supplied by the CPMHA (including goalie equipment).</a:t>
            </a:r>
            <a:endParaRPr/>
          </a:p>
          <a:p>
            <a:pPr indent="-285750" lvl="0" marL="285750" rtl="0" algn="l">
              <a:lnSpc>
                <a:spcPct val="155000"/>
              </a:lnSpc>
              <a:spcBef>
                <a:spcPts val="1360"/>
              </a:spcBef>
              <a:spcAft>
                <a:spcPts val="0"/>
              </a:spcAft>
              <a:buSzPct val="135135"/>
              <a:buChar char="•"/>
            </a:pPr>
            <a:r>
              <a:rPr lang="en-CA" sz="1800">
                <a:latin typeface="Trebuchet MS"/>
                <a:ea typeface="Trebuchet MS"/>
                <a:cs typeface="Trebuchet MS"/>
                <a:sym typeface="Trebuchet MS"/>
              </a:rPr>
              <a:t>While not in use, all game jerseys will be kept by the Team Equipment Manager, who will ensure the proper set of jerseys is available at least prior to the start of each game. The Team Equipment Manager is responsible for washing jerseys as required and for collecting and returning all CPMHA equipment at the end of the season.</a:t>
            </a:r>
            <a:endParaRPr sz="1800">
              <a:latin typeface="Trebuchet MS"/>
              <a:ea typeface="Trebuchet MS"/>
              <a:cs typeface="Trebuchet MS"/>
              <a:sym typeface="Trebuchet MS"/>
            </a:endParaRPr>
          </a:p>
          <a:p>
            <a:pPr indent="-228600" lvl="0" marL="457200" rtl="0" algn="l">
              <a:lnSpc>
                <a:spcPct val="120000"/>
              </a:lnSpc>
              <a:spcBef>
                <a:spcPts val="1000"/>
              </a:spcBef>
              <a:spcAft>
                <a:spcPts val="0"/>
              </a:spcAft>
              <a:buClr>
                <a:schemeClr val="lt1"/>
              </a:buClr>
              <a:buSzPct val="101351"/>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
          <p:cNvSpPr txBox="1"/>
          <p:nvPr>
            <p:ph idx="1" type="body"/>
          </p:nvPr>
        </p:nvSpPr>
        <p:spPr>
          <a:xfrm>
            <a:off x="1149775" y="2467425"/>
            <a:ext cx="4878300" cy="3441000"/>
          </a:xfrm>
          <a:prstGeom prst="rect">
            <a:avLst/>
          </a:prstGeom>
          <a:noFill/>
          <a:ln>
            <a:noFill/>
          </a:ln>
        </p:spPr>
        <p:txBody>
          <a:bodyPr anchorCtr="0" anchor="t" bIns="45700" lIns="91425" spcFirstLastPara="1" rIns="91425" wrap="square" tIns="45700">
            <a:normAutofit/>
          </a:bodyPr>
          <a:lstStyle/>
          <a:p>
            <a:pPr indent="-285750" lvl="0" marL="514350" rtl="0" algn="l">
              <a:lnSpc>
                <a:spcPct val="120000"/>
              </a:lnSpc>
              <a:spcBef>
                <a:spcPts val="1000"/>
              </a:spcBef>
              <a:spcAft>
                <a:spcPts val="0"/>
              </a:spcAft>
              <a:buSzPts val="2250"/>
              <a:buChar char="•"/>
            </a:pPr>
            <a:r>
              <a:rPr lang="en-CA" sz="1800"/>
              <a:t>TTM is where affiliations and suspensions are recorded.</a:t>
            </a:r>
            <a:endParaRPr sz="1800"/>
          </a:p>
          <a:p>
            <a:pPr indent="-285750" lvl="0" marL="514350" rtl="0" algn="l">
              <a:lnSpc>
                <a:spcPct val="120000"/>
              </a:lnSpc>
              <a:spcBef>
                <a:spcPts val="1000"/>
              </a:spcBef>
              <a:spcAft>
                <a:spcPts val="0"/>
              </a:spcAft>
              <a:buSzPts val="2250"/>
              <a:buChar char="•"/>
            </a:pPr>
            <a:r>
              <a:rPr lang="en-CA" sz="1800"/>
              <a:t>Information about obtaining a TTM account is available from LCMHL.ca &gt; For Teams</a:t>
            </a:r>
            <a:endParaRPr sz="1800"/>
          </a:p>
          <a:p>
            <a:pPr indent="-285750" lvl="0" marL="514350" rtl="0" algn="l">
              <a:lnSpc>
                <a:spcPct val="120000"/>
              </a:lnSpc>
              <a:spcBef>
                <a:spcPts val="1000"/>
              </a:spcBef>
              <a:spcAft>
                <a:spcPts val="0"/>
              </a:spcAft>
              <a:buSzPts val="2250"/>
              <a:buChar char="•"/>
            </a:pPr>
            <a:r>
              <a:rPr lang="en-CA" sz="1800"/>
              <a:t>Easy to use once logged in and rosters are in properly.  </a:t>
            </a:r>
            <a:endParaRPr sz="4600"/>
          </a:p>
          <a:p>
            <a:pPr indent="0" lvl="0" marL="0" rtl="0" algn="l">
              <a:lnSpc>
                <a:spcPct val="120000"/>
              </a:lnSpc>
              <a:spcBef>
                <a:spcPts val="1000"/>
              </a:spcBef>
              <a:spcAft>
                <a:spcPts val="0"/>
              </a:spcAft>
              <a:buSzPts val="2250"/>
              <a:buNone/>
            </a:pPr>
            <a:r>
              <a:t/>
            </a:r>
            <a:endParaRPr/>
          </a:p>
          <a:p>
            <a:pPr indent="0" lvl="0" marL="0" rtl="0" algn="l">
              <a:lnSpc>
                <a:spcPct val="120000"/>
              </a:lnSpc>
              <a:spcBef>
                <a:spcPts val="1000"/>
              </a:spcBef>
              <a:spcAft>
                <a:spcPts val="0"/>
              </a:spcAft>
              <a:buSzPts val="2250"/>
              <a:buNone/>
            </a:pPr>
            <a:r>
              <a:t/>
            </a:r>
            <a:endParaRPr/>
          </a:p>
        </p:txBody>
      </p:sp>
      <p:sp>
        <p:nvSpPr>
          <p:cNvPr id="329" name="Google Shape;329;p2"/>
          <p:cNvSpPr txBox="1"/>
          <p:nvPr>
            <p:ph idx="2" type="body"/>
          </p:nvPr>
        </p:nvSpPr>
        <p:spPr>
          <a:xfrm>
            <a:off x="6167014" y="2554286"/>
            <a:ext cx="4875211" cy="3541714"/>
          </a:xfrm>
          <a:prstGeom prst="rect">
            <a:avLst/>
          </a:prstGeom>
          <a:noFill/>
          <a:ln>
            <a:noFill/>
          </a:ln>
        </p:spPr>
        <p:txBody>
          <a:bodyPr anchorCtr="0" anchor="t" bIns="45700" lIns="91425" spcFirstLastPara="1" rIns="91425" wrap="square" tIns="45700">
            <a:normAutofit/>
          </a:bodyPr>
          <a:lstStyle/>
          <a:p>
            <a:pPr indent="-285750" lvl="0" marL="514350" rtl="0" algn="l">
              <a:lnSpc>
                <a:spcPct val="120000"/>
              </a:lnSpc>
              <a:spcBef>
                <a:spcPts val="1000"/>
              </a:spcBef>
              <a:spcAft>
                <a:spcPts val="0"/>
              </a:spcAft>
              <a:buSzPts val="2250"/>
              <a:buChar char="•"/>
            </a:pPr>
            <a:r>
              <a:rPr lang="en-CA" sz="1800"/>
              <a:t>Coach and manager will get an account.</a:t>
            </a:r>
            <a:endParaRPr sz="1800"/>
          </a:p>
          <a:p>
            <a:pPr indent="-285750" lvl="0" marL="514350" rtl="0" algn="l">
              <a:lnSpc>
                <a:spcPct val="120000"/>
              </a:lnSpc>
              <a:spcBef>
                <a:spcPts val="1000"/>
              </a:spcBef>
              <a:spcAft>
                <a:spcPts val="0"/>
              </a:spcAft>
              <a:buSzPts val="2250"/>
              <a:buChar char="•"/>
            </a:pPr>
            <a:r>
              <a:rPr lang="en-CA" sz="1800"/>
              <a:t>Suspensions must be uploaded within 24 Hours, or the coach will be suspended</a:t>
            </a:r>
            <a:endParaRPr sz="1800"/>
          </a:p>
          <a:p>
            <a:pPr indent="-285750" lvl="0" marL="514350" rtl="0" algn="l">
              <a:lnSpc>
                <a:spcPct val="120000"/>
              </a:lnSpc>
              <a:spcBef>
                <a:spcPts val="1000"/>
              </a:spcBef>
              <a:spcAft>
                <a:spcPts val="0"/>
              </a:spcAft>
              <a:buSzPts val="2250"/>
              <a:buChar char="•"/>
            </a:pPr>
            <a:r>
              <a:rPr lang="en-CA" sz="1800"/>
              <a:t>You will require a copy of the game sheet to upload when reporting the infraction</a:t>
            </a:r>
            <a:endParaRPr sz="1800"/>
          </a:p>
        </p:txBody>
      </p:sp>
      <p:pic>
        <p:nvPicPr>
          <p:cNvPr id="330" name="Google Shape;330;p2"/>
          <p:cNvPicPr preferRelativeResize="0"/>
          <p:nvPr/>
        </p:nvPicPr>
        <p:blipFill rotWithShape="1">
          <a:blip r:embed="rId3">
            <a:alphaModFix/>
          </a:blip>
          <a:srcRect b="0" l="0" r="0" t="0"/>
          <a:stretch/>
        </p:blipFill>
        <p:spPr>
          <a:xfrm>
            <a:off x="4489950" y="332350"/>
            <a:ext cx="2909550" cy="160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7"/>
          <p:cNvSpPr txBox="1"/>
          <p:nvPr>
            <p:ph type="title"/>
          </p:nvPr>
        </p:nvSpPr>
        <p:spPr>
          <a:xfrm>
            <a:off x="1210000" y="1514468"/>
            <a:ext cx="9906000" cy="1478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LCMHL ACCESS</a:t>
            </a:r>
            <a:endParaRPr/>
          </a:p>
        </p:txBody>
      </p:sp>
      <p:sp>
        <p:nvSpPr>
          <p:cNvPr id="336" name="Google Shape;336;p67"/>
          <p:cNvSpPr txBox="1"/>
          <p:nvPr>
            <p:ph idx="1" type="body"/>
          </p:nvPr>
        </p:nvSpPr>
        <p:spPr>
          <a:xfrm>
            <a:off x="1107935" y="2919386"/>
            <a:ext cx="4878300" cy="35418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000"/>
              </a:spcBef>
              <a:spcAft>
                <a:spcPts val="0"/>
              </a:spcAft>
              <a:buSzPts val="2250"/>
              <a:buNone/>
            </a:pPr>
            <a:r>
              <a:rPr lang="en-CA"/>
              <a:t>Lanark-Carleton Minor Hockey is parent to CPMHA. </a:t>
            </a:r>
            <a:endParaRPr/>
          </a:p>
          <a:p>
            <a:pPr indent="0" lvl="0" marL="0" rtl="0" algn="l">
              <a:lnSpc>
                <a:spcPct val="120000"/>
              </a:lnSpc>
              <a:spcBef>
                <a:spcPts val="1000"/>
              </a:spcBef>
              <a:spcAft>
                <a:spcPts val="0"/>
              </a:spcAft>
              <a:buSzPts val="2250"/>
              <a:buNone/>
            </a:pPr>
            <a:r>
              <a:rPr lang="en-CA"/>
              <a:t>Season stats and game results.</a:t>
            </a:r>
            <a:endParaRPr/>
          </a:p>
          <a:p>
            <a:pPr indent="-228600" lvl="0" marL="457200" rtl="0" algn="l">
              <a:lnSpc>
                <a:spcPct val="120000"/>
              </a:lnSpc>
              <a:spcBef>
                <a:spcPts val="1000"/>
              </a:spcBef>
              <a:spcAft>
                <a:spcPts val="0"/>
              </a:spcAft>
              <a:buClr>
                <a:schemeClr val="lt1"/>
              </a:buClr>
              <a:buSzPts val="2250"/>
              <a:buNone/>
            </a:pPr>
            <a:r>
              <a:t/>
            </a:r>
            <a:endParaRPr/>
          </a:p>
        </p:txBody>
      </p:sp>
      <p:sp>
        <p:nvSpPr>
          <p:cNvPr id="337" name="Google Shape;337;p67"/>
          <p:cNvSpPr txBox="1"/>
          <p:nvPr>
            <p:ph idx="2" type="body"/>
          </p:nvPr>
        </p:nvSpPr>
        <p:spPr>
          <a:xfrm>
            <a:off x="6240800" y="2802136"/>
            <a:ext cx="4875300" cy="3541800"/>
          </a:xfrm>
          <a:prstGeom prst="rect">
            <a:avLst/>
          </a:prstGeom>
          <a:noFill/>
          <a:ln>
            <a:noFill/>
          </a:ln>
        </p:spPr>
        <p:txBody>
          <a:bodyPr anchorCtr="0" anchor="t" bIns="45700" lIns="91425" spcFirstLastPara="1" rIns="91425" wrap="square" tIns="45700">
            <a:normAutofit fontScale="92500"/>
          </a:bodyPr>
          <a:lstStyle/>
          <a:p>
            <a:pPr indent="0" lvl="0" marL="228600" rtl="0" algn="l">
              <a:lnSpc>
                <a:spcPct val="120000"/>
              </a:lnSpc>
              <a:spcBef>
                <a:spcPts val="1000"/>
              </a:spcBef>
              <a:spcAft>
                <a:spcPts val="0"/>
              </a:spcAft>
              <a:buClr>
                <a:schemeClr val="lt1"/>
              </a:buClr>
              <a:buSzPct val="101351"/>
              <a:buNone/>
            </a:pPr>
            <a:r>
              <a:rPr lang="en-CA"/>
              <a:t>League Statistician is sending an email to all managers soon, requesting contact info to create accounts.</a:t>
            </a:r>
            <a:endParaRPr/>
          </a:p>
          <a:p>
            <a:pPr indent="0" lvl="0" marL="228600" rtl="0" algn="l">
              <a:lnSpc>
                <a:spcPct val="120000"/>
              </a:lnSpc>
              <a:spcBef>
                <a:spcPts val="1000"/>
              </a:spcBef>
              <a:spcAft>
                <a:spcPts val="0"/>
              </a:spcAft>
              <a:buClr>
                <a:schemeClr val="lt1"/>
              </a:buClr>
              <a:buSzPct val="101351"/>
              <a:buNone/>
            </a:pPr>
            <a:r>
              <a:t/>
            </a:r>
            <a:endParaRPr/>
          </a:p>
          <a:p>
            <a:pPr indent="-228600" lvl="0" marL="457200" rtl="0" algn="l">
              <a:lnSpc>
                <a:spcPct val="120000"/>
              </a:lnSpc>
              <a:spcBef>
                <a:spcPts val="1000"/>
              </a:spcBef>
              <a:spcAft>
                <a:spcPts val="0"/>
              </a:spcAft>
              <a:buClr>
                <a:schemeClr val="lt1"/>
              </a:buClr>
              <a:buSzPct val="101351"/>
              <a:buNone/>
            </a:pPr>
            <a:r>
              <a:rPr lang="en-CA"/>
              <a:t>Will have to log every Home Game via the website.  Thorough instructions online. </a:t>
            </a:r>
            <a:endParaRPr/>
          </a:p>
        </p:txBody>
      </p:sp>
      <p:pic>
        <p:nvPicPr>
          <p:cNvPr id="338" name="Google Shape;338;p67"/>
          <p:cNvPicPr preferRelativeResize="0"/>
          <p:nvPr/>
        </p:nvPicPr>
        <p:blipFill rotWithShape="1">
          <a:blip r:embed="rId3">
            <a:alphaModFix/>
          </a:blip>
          <a:srcRect b="0" l="0" r="0" t="0"/>
          <a:stretch/>
        </p:blipFill>
        <p:spPr>
          <a:xfrm>
            <a:off x="1281100" y="107900"/>
            <a:ext cx="9629775" cy="1885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CPMHA ACCESS</a:t>
            </a:r>
            <a:endParaRPr/>
          </a:p>
        </p:txBody>
      </p:sp>
      <p:sp>
        <p:nvSpPr>
          <p:cNvPr id="344" name="Google Shape;344;p68"/>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Briefed by webmaster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Team Photos</a:t>
            </a:r>
            <a:endParaRPr/>
          </a:p>
        </p:txBody>
      </p:sp>
      <p:sp>
        <p:nvSpPr>
          <p:cNvPr id="350" name="Google Shape;350;p3"/>
          <p:cNvSpPr txBox="1"/>
          <p:nvPr>
            <p:ph idx="1" type="body"/>
          </p:nvPr>
        </p:nvSpPr>
        <p:spPr>
          <a:xfrm>
            <a:off x="1141410" y="2249486"/>
            <a:ext cx="10381723"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Organized by the ice scheduler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7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VP Hockey Operations</a:t>
            </a:r>
            <a:endParaRPr/>
          </a:p>
        </p:txBody>
      </p:sp>
      <p:sp>
        <p:nvSpPr>
          <p:cNvPr id="356" name="Google Shape;356;p7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Development</a:t>
            </a:r>
            <a:endParaRPr/>
          </a:p>
          <a:p>
            <a:pPr indent="-371475" lvl="0" marL="457200" rtl="0" algn="l">
              <a:lnSpc>
                <a:spcPct val="120000"/>
              </a:lnSpc>
              <a:spcBef>
                <a:spcPts val="1000"/>
              </a:spcBef>
              <a:spcAft>
                <a:spcPts val="0"/>
              </a:spcAft>
              <a:buClr>
                <a:schemeClr val="lt1"/>
              </a:buClr>
              <a:buSzPts val="2250"/>
              <a:buChar char="•"/>
            </a:pPr>
            <a:r>
              <a:rPr lang="en-CA"/>
              <a:t>Qualifications</a:t>
            </a:r>
            <a:endParaRPr/>
          </a:p>
          <a:p>
            <a:pPr indent="-371475" lvl="0" marL="457200" rtl="0" algn="l">
              <a:lnSpc>
                <a:spcPct val="120000"/>
              </a:lnSpc>
              <a:spcBef>
                <a:spcPts val="1000"/>
              </a:spcBef>
              <a:spcAft>
                <a:spcPts val="0"/>
              </a:spcAft>
              <a:buClr>
                <a:schemeClr val="lt1"/>
              </a:buClr>
              <a:buSzPts val="2250"/>
              <a:buChar char="•"/>
            </a:pPr>
            <a:r>
              <a:rPr lang="en-CA"/>
              <a:t>Coaches Training</a:t>
            </a:r>
            <a:endParaRPr/>
          </a:p>
          <a:p>
            <a:pPr indent="-371475" lvl="0" marL="457200" rtl="0" algn="l">
              <a:lnSpc>
                <a:spcPct val="120000"/>
              </a:lnSpc>
              <a:spcBef>
                <a:spcPts val="1000"/>
              </a:spcBef>
              <a:spcAft>
                <a:spcPts val="0"/>
              </a:spcAft>
              <a:buClr>
                <a:schemeClr val="lt1"/>
              </a:buClr>
              <a:buSzPts val="2250"/>
              <a:buChar char="•"/>
            </a:pPr>
            <a:r>
              <a:rPr lang="en-CA"/>
              <a:t>Pathways</a:t>
            </a:r>
            <a:endParaRPr/>
          </a:p>
          <a:p>
            <a:pPr indent="-371475" lvl="0" marL="457200" rtl="0" algn="l">
              <a:lnSpc>
                <a:spcPct val="120000"/>
              </a:lnSpc>
              <a:spcBef>
                <a:spcPts val="1000"/>
              </a:spcBef>
              <a:spcAft>
                <a:spcPts val="0"/>
              </a:spcAft>
              <a:buClr>
                <a:schemeClr val="lt1"/>
              </a:buClr>
              <a:buSzPts val="2250"/>
              <a:buChar char="•"/>
            </a:pPr>
            <a:r>
              <a:rPr lang="en-CA"/>
              <a:t>Constitution</a:t>
            </a:r>
            <a:endParaRPr/>
          </a:p>
          <a:p>
            <a:pPr indent="-371475" lvl="0" marL="457200" rtl="0" algn="l">
              <a:lnSpc>
                <a:spcPct val="120000"/>
              </a:lnSpc>
              <a:spcBef>
                <a:spcPts val="1000"/>
              </a:spcBef>
              <a:spcAft>
                <a:spcPts val="0"/>
              </a:spcAft>
              <a:buClr>
                <a:schemeClr val="lt1"/>
              </a:buClr>
              <a:buSzPts val="2250"/>
              <a:buChar char="•"/>
            </a:pPr>
            <a:r>
              <a:rPr lang="en-CA"/>
              <a:t>Team handbook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OUTLINE</a:t>
            </a:r>
            <a:endParaRPr/>
          </a:p>
        </p:txBody>
      </p:sp>
      <p:sp>
        <p:nvSpPr>
          <p:cNvPr id="243" name="Google Shape;243;p54"/>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Roles &amp; Responsibilities</a:t>
            </a:r>
            <a:endParaRPr/>
          </a:p>
          <a:p>
            <a:pPr indent="-371475" lvl="1" marL="914400" rtl="0" algn="l">
              <a:lnSpc>
                <a:spcPct val="120000"/>
              </a:lnSpc>
              <a:spcBef>
                <a:spcPts val="500"/>
              </a:spcBef>
              <a:spcAft>
                <a:spcPts val="0"/>
              </a:spcAft>
              <a:buSzPts val="2250"/>
              <a:buChar char="•"/>
            </a:pPr>
            <a:r>
              <a:rPr lang="en-CA"/>
              <a:t>Manager</a:t>
            </a:r>
            <a:endParaRPr/>
          </a:p>
          <a:p>
            <a:pPr indent="-371475" lvl="1" marL="914400" rtl="0" algn="l">
              <a:lnSpc>
                <a:spcPct val="120000"/>
              </a:lnSpc>
              <a:spcBef>
                <a:spcPts val="500"/>
              </a:spcBef>
              <a:spcAft>
                <a:spcPts val="0"/>
              </a:spcAft>
              <a:buSzPts val="2250"/>
              <a:buChar char="•"/>
            </a:pPr>
            <a:r>
              <a:rPr lang="en-CA"/>
              <a:t>Coaches</a:t>
            </a:r>
            <a:endParaRPr/>
          </a:p>
          <a:p>
            <a:pPr indent="-371475" lvl="1" marL="914400" rtl="0" algn="l">
              <a:lnSpc>
                <a:spcPct val="120000"/>
              </a:lnSpc>
              <a:spcBef>
                <a:spcPts val="500"/>
              </a:spcBef>
              <a:spcAft>
                <a:spcPts val="0"/>
              </a:spcAft>
              <a:buSzPts val="2250"/>
              <a:buChar char="•"/>
            </a:pPr>
            <a:r>
              <a:rPr lang="en-CA"/>
              <a:t>Trainer</a:t>
            </a:r>
            <a:endParaRPr/>
          </a:p>
          <a:p>
            <a:pPr indent="-371475" lvl="1" marL="914400" rtl="0" algn="l">
              <a:lnSpc>
                <a:spcPct val="120000"/>
              </a:lnSpc>
              <a:spcBef>
                <a:spcPts val="500"/>
              </a:spcBef>
              <a:spcAft>
                <a:spcPts val="0"/>
              </a:spcAft>
              <a:buSzPts val="2250"/>
              <a:buChar char="•"/>
            </a:pPr>
            <a:r>
              <a:rPr lang="en-CA"/>
              <a:t>Treasurer</a:t>
            </a:r>
            <a:endParaRPr/>
          </a:p>
          <a:p>
            <a:pPr indent="-371475" lvl="1" marL="914400" rtl="0" algn="l">
              <a:lnSpc>
                <a:spcPct val="120000"/>
              </a:lnSpc>
              <a:spcBef>
                <a:spcPts val="500"/>
              </a:spcBef>
              <a:spcAft>
                <a:spcPts val="0"/>
              </a:spcAft>
              <a:buSzPts val="2250"/>
              <a:buChar char="•"/>
            </a:pPr>
            <a:r>
              <a:rPr lang="en-CA"/>
              <a:t>Equipment Manager</a:t>
            </a:r>
            <a:endParaRPr/>
          </a:p>
          <a:p>
            <a:pPr indent="-228600" lvl="1" marL="914400" rtl="0" algn="l">
              <a:lnSpc>
                <a:spcPct val="120000"/>
              </a:lnSpc>
              <a:spcBef>
                <a:spcPts val="500"/>
              </a:spcBef>
              <a:spcAft>
                <a:spcPts val="0"/>
              </a:spcAft>
              <a:buSzPts val="2250"/>
              <a:buNone/>
            </a:pPr>
            <a:r>
              <a:t/>
            </a:r>
            <a:endParaRPr/>
          </a:p>
          <a:p>
            <a:pPr indent="-228600" lvl="0" marL="457200" rtl="0" algn="l">
              <a:lnSpc>
                <a:spcPct val="120000"/>
              </a:lnSpc>
              <a:spcBef>
                <a:spcPts val="1000"/>
              </a:spcBef>
              <a:spcAft>
                <a:spcPts val="0"/>
              </a:spcAft>
              <a:buClr>
                <a:schemeClr val="lt1"/>
              </a:buClr>
              <a:buSzPts val="2250"/>
              <a:buNone/>
            </a:pPr>
            <a:r>
              <a:t/>
            </a:r>
            <a:endParaRPr/>
          </a:p>
          <a:p>
            <a:pPr indent="-228600" lvl="1" marL="914400" rtl="0" algn="l">
              <a:lnSpc>
                <a:spcPct val="120000"/>
              </a:lnSpc>
              <a:spcBef>
                <a:spcPts val="500"/>
              </a:spcBef>
              <a:spcAft>
                <a:spcPts val="0"/>
              </a:spcAft>
              <a:buSzPts val="2250"/>
              <a:buNone/>
            </a:pPr>
            <a:r>
              <a:t/>
            </a:r>
            <a:endParaRPr/>
          </a:p>
        </p:txBody>
      </p:sp>
      <p:sp>
        <p:nvSpPr>
          <p:cNvPr id="244" name="Google Shape;244;p54"/>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VP Hockey Operations</a:t>
            </a:r>
            <a:endParaRPr/>
          </a:p>
          <a:p>
            <a:pPr indent="-371475" lvl="1" marL="914400" rtl="0" algn="l">
              <a:lnSpc>
                <a:spcPct val="120000"/>
              </a:lnSpc>
              <a:spcBef>
                <a:spcPts val="500"/>
              </a:spcBef>
              <a:spcAft>
                <a:spcPts val="0"/>
              </a:spcAft>
              <a:buSzPts val="2250"/>
              <a:buChar char="•"/>
            </a:pPr>
            <a:r>
              <a:rPr lang="en-CA"/>
              <a:t>Development</a:t>
            </a:r>
            <a:endParaRPr/>
          </a:p>
          <a:p>
            <a:pPr indent="-371475" lvl="1" marL="914400" rtl="0" algn="l">
              <a:lnSpc>
                <a:spcPct val="120000"/>
              </a:lnSpc>
              <a:spcBef>
                <a:spcPts val="500"/>
              </a:spcBef>
              <a:spcAft>
                <a:spcPts val="0"/>
              </a:spcAft>
              <a:buSzPts val="2250"/>
              <a:buChar char="•"/>
            </a:pPr>
            <a:r>
              <a:rPr lang="en-CA"/>
              <a:t>Qualifications</a:t>
            </a:r>
            <a:endParaRPr/>
          </a:p>
          <a:p>
            <a:pPr indent="-371475" lvl="1" marL="914400" rtl="0" algn="l">
              <a:lnSpc>
                <a:spcPct val="120000"/>
              </a:lnSpc>
              <a:spcBef>
                <a:spcPts val="500"/>
              </a:spcBef>
              <a:spcAft>
                <a:spcPts val="0"/>
              </a:spcAft>
              <a:buSzPts val="2250"/>
              <a:buChar char="•"/>
            </a:pPr>
            <a:r>
              <a:rPr lang="en-CA"/>
              <a:t>Training</a:t>
            </a:r>
            <a:endParaRPr/>
          </a:p>
          <a:p>
            <a:pPr indent="-371475" lvl="1" marL="914400" rtl="0" algn="l">
              <a:lnSpc>
                <a:spcPct val="120000"/>
              </a:lnSpc>
              <a:spcBef>
                <a:spcPts val="500"/>
              </a:spcBef>
              <a:spcAft>
                <a:spcPts val="0"/>
              </a:spcAft>
              <a:buSzPts val="2250"/>
              <a:buChar char="•"/>
            </a:pPr>
            <a:r>
              <a:rPr lang="en-CA"/>
              <a:t>Pathways</a:t>
            </a:r>
            <a:endParaRPr/>
          </a:p>
          <a:p>
            <a:pPr indent="-228600" lvl="0" marL="457200" rtl="0" algn="l">
              <a:lnSpc>
                <a:spcPct val="120000"/>
              </a:lnSpc>
              <a:spcBef>
                <a:spcPts val="1000"/>
              </a:spcBef>
              <a:spcAft>
                <a:spcPts val="0"/>
              </a:spcAft>
              <a:buClr>
                <a:schemeClr val="lt1"/>
              </a:buClr>
              <a:buSzPts val="225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7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DEVELOPMENT</a:t>
            </a:r>
            <a:endParaRPr/>
          </a:p>
        </p:txBody>
      </p:sp>
      <p:sp>
        <p:nvSpPr>
          <p:cNvPr id="362" name="Google Shape;362;p75"/>
          <p:cNvSpPr txBox="1"/>
          <p:nvPr>
            <p:ph idx="1" type="body"/>
          </p:nvPr>
        </p:nvSpPr>
        <p:spPr>
          <a:xfrm>
            <a:off x="1141412" y="1658143"/>
            <a:ext cx="4878389" cy="354171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lt1"/>
              </a:buClr>
              <a:buSzPts val="3000"/>
              <a:buChar char="•"/>
            </a:pPr>
            <a:r>
              <a:rPr lang="en-CA"/>
              <a:t>U7/U9/U11</a:t>
            </a:r>
            <a:endParaRPr/>
          </a:p>
          <a:p>
            <a:pPr indent="-228600" lvl="1" marL="685800" rtl="0" algn="l">
              <a:lnSpc>
                <a:spcPct val="120000"/>
              </a:lnSpc>
              <a:spcBef>
                <a:spcPts val="500"/>
              </a:spcBef>
              <a:spcAft>
                <a:spcPts val="0"/>
              </a:spcAft>
              <a:buClr>
                <a:schemeClr val="lt1"/>
              </a:buClr>
              <a:buSzPts val="2500"/>
              <a:buChar char="•"/>
            </a:pPr>
            <a:r>
              <a:rPr lang="en-CA"/>
              <a:t>U7 – Coach development, will concentrate on appropriate drills for U7.</a:t>
            </a:r>
            <a:endParaRPr/>
          </a:p>
          <a:p>
            <a:pPr indent="-228600" lvl="1" marL="685800" rtl="0" algn="l">
              <a:lnSpc>
                <a:spcPct val="120000"/>
              </a:lnSpc>
              <a:spcBef>
                <a:spcPts val="500"/>
              </a:spcBef>
              <a:spcAft>
                <a:spcPts val="0"/>
              </a:spcAft>
              <a:buClr>
                <a:schemeClr val="lt1"/>
              </a:buClr>
              <a:buSzPts val="2500"/>
              <a:buChar char="•"/>
            </a:pPr>
            <a:r>
              <a:rPr lang="en-CA"/>
              <a:t>U9/U11 – Skating efficiency, focus will be skating (transitions, maintaining speed, agility, stride length), scoring (puck placement, follow through, weight shift), and multi-tasking. </a:t>
            </a:r>
            <a:endParaRPr/>
          </a:p>
        </p:txBody>
      </p:sp>
      <p:sp>
        <p:nvSpPr>
          <p:cNvPr id="363" name="Google Shape;363;p75"/>
          <p:cNvSpPr txBox="1"/>
          <p:nvPr>
            <p:ph idx="2" type="body"/>
          </p:nvPr>
        </p:nvSpPr>
        <p:spPr>
          <a:xfrm>
            <a:off x="6172200" y="1658143"/>
            <a:ext cx="4875211"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U13/U15/U18</a:t>
            </a:r>
            <a:endParaRPr/>
          </a:p>
          <a:p>
            <a:pPr indent="-228600" lvl="1" marL="685800" rtl="0" algn="l">
              <a:lnSpc>
                <a:spcPct val="120000"/>
              </a:lnSpc>
              <a:spcBef>
                <a:spcPts val="500"/>
              </a:spcBef>
              <a:spcAft>
                <a:spcPts val="0"/>
              </a:spcAft>
              <a:buClr>
                <a:schemeClr val="lt1"/>
              </a:buClr>
              <a:buSzPts val="2500"/>
              <a:buChar char="•"/>
            </a:pPr>
            <a:r>
              <a:rPr lang="en-CA"/>
              <a:t>Puck Confidence</a:t>
            </a:r>
            <a:endParaRPr/>
          </a:p>
          <a:p>
            <a:pPr indent="-228600" lvl="2" marL="1143000" rtl="0" algn="l">
              <a:lnSpc>
                <a:spcPct val="120000"/>
              </a:lnSpc>
              <a:spcBef>
                <a:spcPts val="500"/>
              </a:spcBef>
              <a:spcAft>
                <a:spcPts val="0"/>
              </a:spcAft>
              <a:buClr>
                <a:schemeClr val="lt1"/>
              </a:buClr>
              <a:buSzPts val="2250"/>
              <a:buChar char="•"/>
            </a:pPr>
            <a:r>
              <a:rPr lang="en-CA"/>
              <a:t>Puck Movement</a:t>
            </a:r>
            <a:endParaRPr/>
          </a:p>
          <a:p>
            <a:pPr indent="-228600" lvl="2" marL="1143000" rtl="0" algn="l">
              <a:lnSpc>
                <a:spcPct val="120000"/>
              </a:lnSpc>
              <a:spcBef>
                <a:spcPts val="500"/>
              </a:spcBef>
              <a:spcAft>
                <a:spcPts val="0"/>
              </a:spcAft>
              <a:buClr>
                <a:schemeClr val="lt1"/>
              </a:buClr>
              <a:buSzPts val="2250"/>
              <a:buChar char="•"/>
            </a:pPr>
            <a:r>
              <a:rPr lang="en-CA"/>
              <a:t>Shot/Choice and release</a:t>
            </a:r>
            <a:endParaRPr/>
          </a:p>
          <a:p>
            <a:pPr indent="-228600" lvl="2" marL="1143000" rtl="0" algn="l">
              <a:lnSpc>
                <a:spcPct val="120000"/>
              </a:lnSpc>
              <a:spcBef>
                <a:spcPts val="500"/>
              </a:spcBef>
              <a:spcAft>
                <a:spcPts val="0"/>
              </a:spcAft>
              <a:buClr>
                <a:schemeClr val="lt1"/>
              </a:buClr>
              <a:buSzPts val="2250"/>
              <a:buChar char="•"/>
            </a:pPr>
            <a:r>
              <a:rPr lang="en-CA"/>
              <a:t>Small area development</a:t>
            </a:r>
            <a:endParaRPr/>
          </a:p>
          <a:p>
            <a:pPr indent="-85725" lvl="2" marL="1143000" rtl="0" algn="l">
              <a:lnSpc>
                <a:spcPct val="120000"/>
              </a:lnSpc>
              <a:spcBef>
                <a:spcPts val="500"/>
              </a:spcBef>
              <a:spcAft>
                <a:spcPts val="0"/>
              </a:spcAft>
              <a:buClr>
                <a:schemeClr val="lt1"/>
              </a:buClr>
              <a:buSzPts val="2250"/>
              <a:buNone/>
            </a:pPr>
            <a:r>
              <a:t/>
            </a:r>
            <a:endParaRPr/>
          </a:p>
        </p:txBody>
      </p:sp>
      <p:sp>
        <p:nvSpPr>
          <p:cNvPr id="364" name="Google Shape;364;p75"/>
          <p:cNvSpPr txBox="1"/>
          <p:nvPr/>
        </p:nvSpPr>
        <p:spPr>
          <a:xfrm>
            <a:off x="797735" y="5279009"/>
            <a:ext cx="10444131" cy="1408843"/>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120000"/>
              </a:lnSpc>
              <a:spcBef>
                <a:spcPts val="0"/>
              </a:spcBef>
              <a:spcAft>
                <a:spcPts val="0"/>
              </a:spcAft>
              <a:buClr>
                <a:schemeClr val="lt1"/>
              </a:buClr>
              <a:buSzPts val="3000"/>
              <a:buFont typeface="Arial"/>
              <a:buChar char="•"/>
            </a:pPr>
            <a:r>
              <a:rPr b="0" i="0" lang="en-CA" sz="2400" u="none" cap="none" strike="noStrike">
                <a:solidFill>
                  <a:schemeClr val="lt1"/>
                </a:solidFill>
                <a:latin typeface="Twentieth Century"/>
                <a:ea typeface="Twentieth Century"/>
                <a:cs typeface="Twentieth Century"/>
                <a:sym typeface="Twentieth Century"/>
              </a:rPr>
              <a:t>Coaches can ask for specific development for their team, but it must be communicated to level Convenor 1 week in advance.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DEVELOPMENT</a:t>
            </a:r>
            <a:endParaRPr/>
          </a:p>
        </p:txBody>
      </p:sp>
      <p:sp>
        <p:nvSpPr>
          <p:cNvPr id="370" name="Google Shape;370;p76"/>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U9/U11 Goalie</a:t>
            </a:r>
            <a:endParaRPr/>
          </a:p>
          <a:p>
            <a:pPr indent="-228600" lvl="1" marL="685800" rtl="0" algn="l">
              <a:lnSpc>
                <a:spcPct val="120000"/>
              </a:lnSpc>
              <a:spcBef>
                <a:spcPts val="500"/>
              </a:spcBef>
              <a:spcAft>
                <a:spcPts val="0"/>
              </a:spcAft>
              <a:buClr>
                <a:schemeClr val="lt1"/>
              </a:buClr>
              <a:buSzPts val="2500"/>
              <a:buChar char="•"/>
            </a:pPr>
            <a:r>
              <a:rPr lang="en-CA"/>
              <a:t>8 sessions</a:t>
            </a:r>
            <a:endParaRPr/>
          </a:p>
        </p:txBody>
      </p:sp>
      <p:sp>
        <p:nvSpPr>
          <p:cNvPr id="371" name="Google Shape;371;p76"/>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U13/U15/U18 Goalie</a:t>
            </a:r>
            <a:endParaRPr/>
          </a:p>
          <a:p>
            <a:pPr indent="-228600" lvl="1" marL="685800" rtl="0" algn="l">
              <a:lnSpc>
                <a:spcPct val="120000"/>
              </a:lnSpc>
              <a:spcBef>
                <a:spcPts val="500"/>
              </a:spcBef>
              <a:spcAft>
                <a:spcPts val="0"/>
              </a:spcAft>
              <a:buClr>
                <a:schemeClr val="lt1"/>
              </a:buClr>
              <a:buSzPts val="2500"/>
              <a:buChar char="•"/>
            </a:pPr>
            <a:r>
              <a:rPr lang="en-CA"/>
              <a:t>8 sessions</a:t>
            </a:r>
            <a:endParaRPr/>
          </a:p>
        </p:txBody>
      </p:sp>
      <p:sp>
        <p:nvSpPr>
          <p:cNvPr id="372" name="Google Shape;372;p76"/>
          <p:cNvSpPr txBox="1"/>
          <p:nvPr/>
        </p:nvSpPr>
        <p:spPr>
          <a:xfrm>
            <a:off x="2130458" y="4072379"/>
            <a:ext cx="76828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Twentieth Century"/>
                <a:ea typeface="Twentieth Century"/>
                <a:cs typeface="Twentieth Century"/>
                <a:sym typeface="Twentieth Century"/>
              </a:rPr>
              <a:t>All development for players and goalies have been scheduled and can be found at cpmha.ca.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78"/>
          <p:cNvSpPr txBox="1"/>
          <p:nvPr>
            <p:ph type="title"/>
          </p:nvPr>
        </p:nvSpPr>
        <p:spPr>
          <a:xfrm>
            <a:off x="1141413" y="609600"/>
            <a:ext cx="9905998" cy="13700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QUALIFICATIONS</a:t>
            </a:r>
            <a:endParaRPr/>
          </a:p>
        </p:txBody>
      </p:sp>
      <p:sp>
        <p:nvSpPr>
          <p:cNvPr id="378" name="Google Shape;378;p78"/>
          <p:cNvSpPr txBox="1"/>
          <p:nvPr>
            <p:ph idx="1" type="body"/>
          </p:nvPr>
        </p:nvSpPr>
        <p:spPr>
          <a:xfrm>
            <a:off x="1047141" y="1988663"/>
            <a:ext cx="3196899"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U7</a:t>
            </a:r>
            <a:endParaRPr/>
          </a:p>
        </p:txBody>
      </p:sp>
      <p:sp>
        <p:nvSpPr>
          <p:cNvPr id="379" name="Google Shape;379;p78"/>
          <p:cNvSpPr txBox="1"/>
          <p:nvPr>
            <p:ph idx="2" type="body"/>
          </p:nvPr>
        </p:nvSpPr>
        <p:spPr>
          <a:xfrm>
            <a:off x="1130824" y="2856519"/>
            <a:ext cx="3208735"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1 (1 day in class course)</a:t>
            </a:r>
            <a:endParaRPr/>
          </a:p>
          <a:p>
            <a:pPr indent="0" lvl="0" marL="0" rtl="0" algn="l">
              <a:lnSpc>
                <a:spcPct val="120000"/>
              </a:lnSpc>
              <a:spcBef>
                <a:spcPts val="1000"/>
              </a:spcBef>
              <a:spcAft>
                <a:spcPts val="0"/>
              </a:spcAft>
              <a:buClr>
                <a:schemeClr val="lt1"/>
              </a:buClr>
              <a:buSzPts val="1750"/>
              <a:buNone/>
            </a:pPr>
            <a:r>
              <a:rPr lang="en-CA"/>
              <a:t>Hockey Canada Coach 1 (online clinic)</a:t>
            </a:r>
            <a:endParaRPr/>
          </a:p>
          <a:p>
            <a:pPr indent="0" lvl="0" marL="0" rtl="0" algn="l">
              <a:lnSpc>
                <a:spcPct val="120000"/>
              </a:lnSpc>
              <a:spcBef>
                <a:spcPts val="1000"/>
              </a:spcBef>
              <a:spcAft>
                <a:spcPts val="0"/>
              </a:spcAft>
              <a:buClr>
                <a:schemeClr val="lt1"/>
              </a:buClr>
              <a:buSzPts val="1750"/>
              <a:buNone/>
            </a:pPr>
            <a:r>
              <a:rPr lang="en-CA"/>
              <a:t>Hockey Canada Coach 1 - U7 (online module specifically for coaches coaching U7)</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a:p>
            <a:pPr indent="0" lvl="0" marL="0" rtl="0" algn="l">
              <a:lnSpc>
                <a:spcPct val="120000"/>
              </a:lnSpc>
              <a:spcBef>
                <a:spcPts val="1000"/>
              </a:spcBef>
              <a:spcAft>
                <a:spcPts val="0"/>
              </a:spcAft>
              <a:buClr>
                <a:schemeClr val="lt1"/>
              </a:buClr>
              <a:buSzPts val="1750"/>
              <a:buNone/>
            </a:pPr>
            <a:r>
              <a:t/>
            </a:r>
            <a:endParaRPr/>
          </a:p>
        </p:txBody>
      </p:sp>
      <p:sp>
        <p:nvSpPr>
          <p:cNvPr id="380" name="Google Shape;380;p78"/>
          <p:cNvSpPr txBox="1"/>
          <p:nvPr>
            <p:ph idx="3" type="body"/>
          </p:nvPr>
        </p:nvSpPr>
        <p:spPr>
          <a:xfrm>
            <a:off x="4503183" y="1979629"/>
            <a:ext cx="3184385"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U9</a:t>
            </a:r>
            <a:endParaRPr/>
          </a:p>
        </p:txBody>
      </p:sp>
      <p:sp>
        <p:nvSpPr>
          <p:cNvPr id="381" name="Google Shape;381;p78"/>
          <p:cNvSpPr txBox="1"/>
          <p:nvPr>
            <p:ph idx="4" type="body"/>
          </p:nvPr>
        </p:nvSpPr>
        <p:spPr>
          <a:xfrm>
            <a:off x="4491738" y="2856519"/>
            <a:ext cx="3195830"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1 (1 day in class course)</a:t>
            </a:r>
            <a:endParaRPr/>
          </a:p>
          <a:p>
            <a:pPr indent="0" lvl="0" marL="0" rtl="0" algn="l">
              <a:lnSpc>
                <a:spcPct val="120000"/>
              </a:lnSpc>
              <a:spcBef>
                <a:spcPts val="1000"/>
              </a:spcBef>
              <a:spcAft>
                <a:spcPts val="0"/>
              </a:spcAft>
              <a:buClr>
                <a:schemeClr val="lt1"/>
              </a:buClr>
              <a:buSzPts val="1750"/>
              <a:buNone/>
            </a:pPr>
            <a:r>
              <a:rPr lang="en-CA"/>
              <a:t>Hockey Canada Coach 1 (online clinic)</a:t>
            </a:r>
            <a:endParaRPr/>
          </a:p>
          <a:p>
            <a:pPr indent="0" lvl="0" marL="0" rtl="0" algn="l">
              <a:lnSpc>
                <a:spcPct val="120000"/>
              </a:lnSpc>
              <a:spcBef>
                <a:spcPts val="1000"/>
              </a:spcBef>
              <a:spcAft>
                <a:spcPts val="0"/>
              </a:spcAft>
              <a:buClr>
                <a:schemeClr val="lt1"/>
              </a:buClr>
              <a:buSzPts val="1750"/>
              <a:buNone/>
            </a:pPr>
            <a:r>
              <a:rPr lang="en-CA"/>
              <a:t>Hockey Canada Coach 1 - U9 (online module specifically for coaches coaching U9)</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a:p>
            <a:pPr indent="0" lvl="0" marL="0" rtl="0" algn="l">
              <a:lnSpc>
                <a:spcPct val="120000"/>
              </a:lnSpc>
              <a:spcBef>
                <a:spcPts val="1000"/>
              </a:spcBef>
              <a:spcAft>
                <a:spcPts val="0"/>
              </a:spcAft>
              <a:buClr>
                <a:schemeClr val="lt1"/>
              </a:buClr>
              <a:buSzPts val="1750"/>
              <a:buNone/>
            </a:pPr>
            <a:r>
              <a:t/>
            </a:r>
            <a:endParaRPr/>
          </a:p>
        </p:txBody>
      </p:sp>
      <p:sp>
        <p:nvSpPr>
          <p:cNvPr id="382" name="Google Shape;382;p78"/>
          <p:cNvSpPr txBox="1"/>
          <p:nvPr>
            <p:ph idx="5" type="body"/>
          </p:nvPr>
        </p:nvSpPr>
        <p:spPr>
          <a:xfrm>
            <a:off x="7852442" y="1979629"/>
            <a:ext cx="3194968"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U11</a:t>
            </a:r>
            <a:endParaRPr/>
          </a:p>
        </p:txBody>
      </p:sp>
      <p:sp>
        <p:nvSpPr>
          <p:cNvPr id="383" name="Google Shape;383;p78"/>
          <p:cNvSpPr txBox="1"/>
          <p:nvPr>
            <p:ph idx="6" type="body"/>
          </p:nvPr>
        </p:nvSpPr>
        <p:spPr>
          <a:xfrm>
            <a:off x="7839747" y="2856519"/>
            <a:ext cx="3194968"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U11 (online module specifically for coaches coaching U11)</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a:p>
            <a:pPr indent="0" lvl="0" marL="0" rtl="0" algn="l">
              <a:lnSpc>
                <a:spcPct val="120000"/>
              </a:lnSpc>
              <a:spcBef>
                <a:spcPts val="1000"/>
              </a:spcBef>
              <a:spcAft>
                <a:spcPts val="0"/>
              </a:spcAft>
              <a:buClr>
                <a:schemeClr val="lt1"/>
              </a:buClr>
              <a:buSzPts val="175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9"/>
          <p:cNvSpPr txBox="1"/>
          <p:nvPr>
            <p:ph type="title"/>
          </p:nvPr>
        </p:nvSpPr>
        <p:spPr>
          <a:xfrm>
            <a:off x="1141413" y="609600"/>
            <a:ext cx="9905998" cy="13700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QUALIFICATIONS</a:t>
            </a:r>
            <a:endParaRPr/>
          </a:p>
        </p:txBody>
      </p:sp>
      <p:sp>
        <p:nvSpPr>
          <p:cNvPr id="389" name="Google Shape;389;p79"/>
          <p:cNvSpPr txBox="1"/>
          <p:nvPr>
            <p:ph idx="1" type="body"/>
          </p:nvPr>
        </p:nvSpPr>
        <p:spPr>
          <a:xfrm>
            <a:off x="1047141" y="1988663"/>
            <a:ext cx="3196899"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U13</a:t>
            </a:r>
            <a:endParaRPr/>
          </a:p>
        </p:txBody>
      </p:sp>
      <p:sp>
        <p:nvSpPr>
          <p:cNvPr id="390" name="Google Shape;390;p79"/>
          <p:cNvSpPr txBox="1"/>
          <p:nvPr>
            <p:ph idx="2" type="body"/>
          </p:nvPr>
        </p:nvSpPr>
        <p:spPr>
          <a:xfrm>
            <a:off x="1130824" y="2856519"/>
            <a:ext cx="3208735"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U13 (online module specifically for coaches coaching U13)</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p:txBody>
      </p:sp>
      <p:sp>
        <p:nvSpPr>
          <p:cNvPr id="391" name="Google Shape;391;p79"/>
          <p:cNvSpPr txBox="1"/>
          <p:nvPr>
            <p:ph idx="3" type="body"/>
          </p:nvPr>
        </p:nvSpPr>
        <p:spPr>
          <a:xfrm>
            <a:off x="4503183" y="1979629"/>
            <a:ext cx="3184385"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U15</a:t>
            </a:r>
            <a:endParaRPr/>
          </a:p>
        </p:txBody>
      </p:sp>
      <p:sp>
        <p:nvSpPr>
          <p:cNvPr id="392" name="Google Shape;392;p79"/>
          <p:cNvSpPr txBox="1"/>
          <p:nvPr>
            <p:ph idx="4" type="body"/>
          </p:nvPr>
        </p:nvSpPr>
        <p:spPr>
          <a:xfrm>
            <a:off x="4491738" y="2856519"/>
            <a:ext cx="3195830"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U15/U18 (online module specifically for coaches coaching U15)</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p:txBody>
      </p:sp>
      <p:sp>
        <p:nvSpPr>
          <p:cNvPr id="393" name="Google Shape;393;p79"/>
          <p:cNvSpPr txBox="1"/>
          <p:nvPr>
            <p:ph idx="5" type="body"/>
          </p:nvPr>
        </p:nvSpPr>
        <p:spPr>
          <a:xfrm>
            <a:off x="7852442" y="1979629"/>
            <a:ext cx="3194968"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U18</a:t>
            </a:r>
            <a:endParaRPr/>
          </a:p>
        </p:txBody>
      </p:sp>
      <p:sp>
        <p:nvSpPr>
          <p:cNvPr id="394" name="Google Shape;394;p79"/>
          <p:cNvSpPr txBox="1"/>
          <p:nvPr>
            <p:ph idx="6" type="body"/>
          </p:nvPr>
        </p:nvSpPr>
        <p:spPr>
          <a:xfrm>
            <a:off x="7839747" y="2856519"/>
            <a:ext cx="3194968"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U15/U18 (online module specifically for coaches coaching U18)</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p:txBody>
      </p:sp>
      <p:sp>
        <p:nvSpPr>
          <p:cNvPr id="395" name="Google Shape;395;p79"/>
          <p:cNvSpPr txBox="1"/>
          <p:nvPr/>
        </p:nvSpPr>
        <p:spPr>
          <a:xfrm>
            <a:off x="1373574" y="5740923"/>
            <a:ext cx="943215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8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EQUIVALENCIES</a:t>
            </a:r>
            <a:endParaRPr/>
          </a:p>
        </p:txBody>
      </p:sp>
      <p:sp>
        <p:nvSpPr>
          <p:cNvPr id="401" name="Google Shape;401;p80"/>
          <p:cNvSpPr txBox="1"/>
          <p:nvPr>
            <p:ph idx="1" type="body"/>
          </p:nvPr>
        </p:nvSpPr>
        <p:spPr>
          <a:xfrm>
            <a:off x="1141410" y="2249486"/>
            <a:ext cx="9905998"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U7/U9</a:t>
            </a:r>
            <a:endParaRPr/>
          </a:p>
          <a:p>
            <a:pPr indent="-228600" lvl="1" marL="685800" rtl="0" algn="l">
              <a:lnSpc>
                <a:spcPct val="120000"/>
              </a:lnSpc>
              <a:spcBef>
                <a:spcPts val="500"/>
              </a:spcBef>
              <a:spcAft>
                <a:spcPts val="0"/>
              </a:spcAft>
              <a:buClr>
                <a:schemeClr val="lt1"/>
              </a:buClr>
              <a:buSzPts val="2500"/>
              <a:buChar char="•"/>
            </a:pPr>
            <a:r>
              <a:rPr lang="en-CA"/>
              <a:t>If you have Coach ½ and Coach 1 – Intro to coaching, you are not required to take any new courses. </a:t>
            </a:r>
            <a:endParaRPr/>
          </a:p>
          <a:p>
            <a:pPr indent="-69850" lvl="1" marL="685800" rtl="0" algn="l">
              <a:lnSpc>
                <a:spcPct val="120000"/>
              </a:lnSpc>
              <a:spcBef>
                <a:spcPts val="500"/>
              </a:spcBef>
              <a:spcAft>
                <a:spcPts val="0"/>
              </a:spcAft>
              <a:buClr>
                <a:schemeClr val="lt1"/>
              </a:buClr>
              <a:buSzPts val="2500"/>
              <a:buNone/>
            </a:pPr>
            <a:r>
              <a:t/>
            </a:r>
            <a:endParaRPr/>
          </a:p>
          <a:p>
            <a:pPr indent="-228600" lvl="0" marL="228600" rtl="0" algn="l">
              <a:lnSpc>
                <a:spcPct val="120000"/>
              </a:lnSpc>
              <a:spcBef>
                <a:spcPts val="1000"/>
              </a:spcBef>
              <a:spcAft>
                <a:spcPts val="0"/>
              </a:spcAft>
              <a:buClr>
                <a:schemeClr val="lt1"/>
              </a:buClr>
              <a:buSzPts val="3000"/>
              <a:buChar char="•"/>
            </a:pPr>
            <a:r>
              <a:rPr lang="en-CA"/>
              <a:t>U11/U13/U15/U18</a:t>
            </a:r>
            <a:endParaRPr/>
          </a:p>
          <a:p>
            <a:pPr indent="-228600" lvl="1" marL="685800" rtl="0" algn="l">
              <a:lnSpc>
                <a:spcPct val="120000"/>
              </a:lnSpc>
              <a:spcBef>
                <a:spcPts val="500"/>
              </a:spcBef>
              <a:spcAft>
                <a:spcPts val="0"/>
              </a:spcAft>
              <a:buClr>
                <a:schemeClr val="lt1"/>
              </a:buClr>
              <a:buSzPts val="2500"/>
              <a:buChar char="•"/>
            </a:pPr>
            <a:r>
              <a:rPr lang="en-CA"/>
              <a:t>If you have Coach ½ and Coach 2 – Coach level, you are not required to take any new courses. </a:t>
            </a:r>
            <a:endParaRPr/>
          </a:p>
          <a:p>
            <a:pPr indent="0" lvl="1" marL="457200" rtl="0" algn="l">
              <a:lnSpc>
                <a:spcPct val="120000"/>
              </a:lnSpc>
              <a:spcBef>
                <a:spcPts val="500"/>
              </a:spcBef>
              <a:spcAft>
                <a:spcPts val="0"/>
              </a:spcAft>
              <a:buClr>
                <a:schemeClr val="lt1"/>
              </a:buClr>
              <a:buSzPts val="25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CA"/>
              <a:t>QUALIFICATIONS</a:t>
            </a:r>
            <a:endParaRPr/>
          </a:p>
        </p:txBody>
      </p:sp>
      <p:sp>
        <p:nvSpPr>
          <p:cNvPr id="407" name="Google Shape;407;p77"/>
          <p:cNvSpPr txBox="1"/>
          <p:nvPr>
            <p:ph idx="1" type="body"/>
          </p:nvPr>
        </p:nvSpPr>
        <p:spPr>
          <a:xfrm>
            <a:off x="905339" y="2097088"/>
            <a:ext cx="10378145" cy="99490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Required qualifications can be found at </a:t>
            </a:r>
            <a:r>
              <a:rPr lang="en-CA" u="sng">
                <a:solidFill>
                  <a:srgbClr val="FFFF00"/>
                </a:solidFill>
                <a:hlinkClick r:id="rId3">
                  <a:extLst>
                    <a:ext uri="{A12FA001-AC4F-418D-AE19-62706E023703}">
                      <ahyp:hlinkClr val="tx"/>
                    </a:ext>
                  </a:extLst>
                </a:hlinkClick>
              </a:rPr>
              <a:t>Certification / Qualification Requirements | Hockey Eastern Ontario</a:t>
            </a:r>
            <a:endParaRPr>
              <a:solidFill>
                <a:srgbClr val="FFFF00"/>
              </a:solidFill>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8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QUALIFICATIONS</a:t>
            </a:r>
            <a:endParaRPr/>
          </a:p>
        </p:txBody>
      </p:sp>
      <p:sp>
        <p:nvSpPr>
          <p:cNvPr id="413" name="Google Shape;413;p81"/>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lt1"/>
              </a:buClr>
              <a:buSzPct val="125000"/>
              <a:buChar char="•"/>
            </a:pPr>
            <a:r>
              <a:rPr lang="en-CA"/>
              <a:t>Coaches</a:t>
            </a:r>
            <a:endParaRPr/>
          </a:p>
          <a:p>
            <a:pPr indent="-228600" lvl="1" marL="685800" rtl="0" algn="l">
              <a:lnSpc>
                <a:spcPct val="120000"/>
              </a:lnSpc>
              <a:spcBef>
                <a:spcPts val="500"/>
              </a:spcBef>
              <a:spcAft>
                <a:spcPts val="0"/>
              </a:spcAft>
              <a:buClr>
                <a:schemeClr val="lt1"/>
              </a:buClr>
              <a:buSzPct val="125000"/>
              <a:buChar char="•"/>
            </a:pPr>
            <a:r>
              <a:rPr lang="en-CA"/>
              <a:t>All Bench and On-Ice Staff must have completed Respect in Sport (RIS)-Activity Leader or Speak-Out, Gender Identity and Expression Course, and be registered for the appropriate clinic before their First Regular season league game or on-ice activity (Initiation program) to remain on the team’s roster. All required courses must have been taken before </a:t>
            </a:r>
            <a:r>
              <a:rPr b="1" lang="en-CA"/>
              <a:t>November 30th </a:t>
            </a:r>
            <a:r>
              <a:rPr lang="en-CA"/>
              <a:t>of the current season.</a:t>
            </a:r>
            <a:endParaRPr/>
          </a:p>
          <a:p>
            <a:pPr indent="-66675" lvl="0" marL="228600" rtl="0" algn="l">
              <a:lnSpc>
                <a:spcPct val="120000"/>
              </a:lnSpc>
              <a:spcBef>
                <a:spcPts val="1000"/>
              </a:spcBef>
              <a:spcAft>
                <a:spcPts val="0"/>
              </a:spcAft>
              <a:buClr>
                <a:schemeClr val="lt1"/>
              </a:buClr>
              <a:buSzPct val="125000"/>
              <a:buNone/>
            </a:pPr>
            <a:r>
              <a:t/>
            </a:r>
            <a:endParaRPr/>
          </a:p>
        </p:txBody>
      </p:sp>
      <p:sp>
        <p:nvSpPr>
          <p:cNvPr id="414" name="Google Shape;414;p81"/>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Trainers  </a:t>
            </a:r>
            <a:endParaRPr/>
          </a:p>
          <a:p>
            <a:pPr indent="-228600" lvl="1" marL="685800" rtl="0" algn="l">
              <a:lnSpc>
                <a:spcPct val="120000"/>
              </a:lnSpc>
              <a:spcBef>
                <a:spcPts val="500"/>
              </a:spcBef>
              <a:spcAft>
                <a:spcPts val="0"/>
              </a:spcAft>
              <a:buClr>
                <a:schemeClr val="lt1"/>
              </a:buClr>
              <a:buSzPts val="2500"/>
              <a:buChar char="•"/>
            </a:pPr>
            <a:r>
              <a:rPr lang="en-CA"/>
              <a:t>Trainer Level 1 certification/recertification or Trainer Level 2 upgrades/renewals must be done no later than </a:t>
            </a:r>
            <a:r>
              <a:rPr b="1" lang="en-CA"/>
              <a:t>October 31st </a:t>
            </a:r>
            <a:r>
              <a:rPr lang="en-CA"/>
              <a:t>of the current season.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8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TRAINING</a:t>
            </a:r>
            <a:endParaRPr/>
          </a:p>
        </p:txBody>
      </p:sp>
      <p:sp>
        <p:nvSpPr>
          <p:cNvPr id="420" name="Google Shape;420;p82"/>
          <p:cNvSpPr txBox="1"/>
          <p:nvPr>
            <p:ph idx="1" type="body"/>
          </p:nvPr>
        </p:nvSpPr>
        <p:spPr>
          <a:xfrm>
            <a:off x="990181" y="2249486"/>
            <a:ext cx="10208462" cy="3541714"/>
          </a:xfrm>
          <a:prstGeom prst="rect">
            <a:avLst/>
          </a:prstGeom>
          <a:noFill/>
          <a:ln>
            <a:noFill/>
          </a:ln>
        </p:spPr>
        <p:txBody>
          <a:bodyPr anchorCtr="0" anchor="t" bIns="45700" lIns="91425" spcFirstLastPara="1" rIns="91425" wrap="square" tIns="45700">
            <a:normAutofit/>
          </a:bodyPr>
          <a:lstStyle/>
          <a:p>
            <a:pPr indent="-228600" lvl="0" marL="228600" rtl="0" algn="ctr">
              <a:lnSpc>
                <a:spcPct val="120000"/>
              </a:lnSpc>
              <a:spcBef>
                <a:spcPts val="0"/>
              </a:spcBef>
              <a:spcAft>
                <a:spcPts val="0"/>
              </a:spcAft>
              <a:buClr>
                <a:schemeClr val="lt1"/>
              </a:buClr>
              <a:buSzPts val="3000"/>
              <a:buChar char="•"/>
            </a:pPr>
            <a:r>
              <a:rPr lang="en-CA"/>
              <a:t>Need to have approval from level convenor to register from course, form can be found at cpmha.ca</a:t>
            </a:r>
            <a:endParaRPr/>
          </a:p>
          <a:p>
            <a:pPr indent="-228600" lvl="0" marL="228600" rtl="0" algn="ctr">
              <a:lnSpc>
                <a:spcPct val="120000"/>
              </a:lnSpc>
              <a:spcBef>
                <a:spcPts val="1000"/>
              </a:spcBef>
              <a:spcAft>
                <a:spcPts val="0"/>
              </a:spcAft>
              <a:buClr>
                <a:schemeClr val="lt1"/>
              </a:buClr>
              <a:buSzPts val="3000"/>
              <a:buChar char="•"/>
            </a:pPr>
            <a:r>
              <a:rPr lang="en-CA"/>
              <a:t>Invoice must be submitted to the treasurer with 14 days of course completion, along with proof of completion.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Pathways</a:t>
            </a:r>
            <a:endParaRPr/>
          </a:p>
        </p:txBody>
      </p:sp>
      <p:pic>
        <p:nvPicPr>
          <p:cNvPr id="426" name="Google Shape;426;p4"/>
          <p:cNvPicPr preferRelativeResize="0"/>
          <p:nvPr/>
        </p:nvPicPr>
        <p:blipFill rotWithShape="1">
          <a:blip r:embed="rId3">
            <a:alphaModFix/>
          </a:blip>
          <a:srcRect b="0" l="0" r="0" t="0"/>
          <a:stretch/>
        </p:blipFill>
        <p:spPr>
          <a:xfrm>
            <a:off x="1903049" y="1975556"/>
            <a:ext cx="8382726" cy="387208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9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CPMHA CONSTITUTION</a:t>
            </a:r>
            <a:endParaRPr/>
          </a:p>
        </p:txBody>
      </p:sp>
      <p:sp>
        <p:nvSpPr>
          <p:cNvPr id="432" name="Google Shape;432;p91"/>
          <p:cNvSpPr txBox="1"/>
          <p:nvPr>
            <p:ph idx="1" type="body"/>
          </p:nvPr>
        </p:nvSpPr>
        <p:spPr>
          <a:xfrm>
            <a:off x="840940" y="1611984"/>
            <a:ext cx="10510120" cy="490193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Version 11 – July 2024</a:t>
            </a:r>
            <a:endParaRPr/>
          </a:p>
          <a:p>
            <a:pPr indent="-228600" lvl="1" marL="685800" rtl="0" algn="l">
              <a:lnSpc>
                <a:spcPct val="120000"/>
              </a:lnSpc>
              <a:spcBef>
                <a:spcPts val="500"/>
              </a:spcBef>
              <a:spcAft>
                <a:spcPts val="0"/>
              </a:spcAft>
              <a:buClr>
                <a:schemeClr val="lt1"/>
              </a:buClr>
              <a:buSzPts val="2500"/>
              <a:buChar char="•"/>
            </a:pPr>
            <a:r>
              <a:rPr lang="en-CA"/>
              <a:t>Complete overhaul to ensure compliance with Ontario Not-for-Profit Corporation (ONCA)</a:t>
            </a:r>
            <a:endParaRPr/>
          </a:p>
          <a:p>
            <a:pPr indent="-228600" lvl="1" marL="685800" rtl="0" algn="l">
              <a:lnSpc>
                <a:spcPct val="120000"/>
              </a:lnSpc>
              <a:spcBef>
                <a:spcPts val="500"/>
              </a:spcBef>
              <a:spcAft>
                <a:spcPts val="0"/>
              </a:spcAft>
              <a:buClr>
                <a:schemeClr val="lt1"/>
              </a:buClr>
              <a:buSzPts val="2500"/>
              <a:buChar char="•"/>
            </a:pPr>
            <a:r>
              <a:rPr lang="en-CA"/>
              <a:t>Broken down into 3 sections</a:t>
            </a:r>
            <a:endParaRPr/>
          </a:p>
          <a:p>
            <a:pPr indent="-228600" lvl="2" marL="1143000" rtl="0" algn="l">
              <a:lnSpc>
                <a:spcPct val="120000"/>
              </a:lnSpc>
              <a:spcBef>
                <a:spcPts val="500"/>
              </a:spcBef>
              <a:spcAft>
                <a:spcPts val="0"/>
              </a:spcAft>
              <a:buClr>
                <a:schemeClr val="lt1"/>
              </a:buClr>
              <a:buSzPts val="2250"/>
              <a:buChar char="•"/>
            </a:pPr>
            <a:r>
              <a:rPr lang="en-CA"/>
              <a:t>Articles</a:t>
            </a:r>
            <a:endParaRPr/>
          </a:p>
          <a:p>
            <a:pPr indent="-228600" lvl="2" marL="1143000" rtl="0" algn="l">
              <a:lnSpc>
                <a:spcPct val="120000"/>
              </a:lnSpc>
              <a:spcBef>
                <a:spcPts val="500"/>
              </a:spcBef>
              <a:spcAft>
                <a:spcPts val="0"/>
              </a:spcAft>
              <a:buClr>
                <a:schemeClr val="lt1"/>
              </a:buClr>
              <a:buSzPts val="2250"/>
              <a:buChar char="•"/>
            </a:pPr>
            <a:r>
              <a:rPr lang="en-CA"/>
              <a:t>By-Lawes</a:t>
            </a:r>
            <a:endParaRPr/>
          </a:p>
          <a:p>
            <a:pPr indent="-228600" lvl="2" marL="1143000" rtl="0" algn="l">
              <a:lnSpc>
                <a:spcPct val="120000"/>
              </a:lnSpc>
              <a:spcBef>
                <a:spcPts val="500"/>
              </a:spcBef>
              <a:spcAft>
                <a:spcPts val="0"/>
              </a:spcAft>
              <a:buClr>
                <a:schemeClr val="lt1"/>
              </a:buClr>
              <a:buSzPts val="2250"/>
              <a:buChar char="•"/>
            </a:pPr>
            <a:r>
              <a:rPr lang="en-CA"/>
              <a:t>Policy and Procedures</a:t>
            </a:r>
            <a:endParaRPr/>
          </a:p>
          <a:p>
            <a:pPr indent="-228600" lvl="1" marL="685800" rtl="0" algn="l">
              <a:lnSpc>
                <a:spcPct val="120000"/>
              </a:lnSpc>
              <a:spcBef>
                <a:spcPts val="500"/>
              </a:spcBef>
              <a:spcAft>
                <a:spcPts val="0"/>
              </a:spcAft>
              <a:buClr>
                <a:schemeClr val="lt1"/>
              </a:buClr>
              <a:buSzPts val="2500"/>
              <a:buChar char="•"/>
            </a:pPr>
            <a:r>
              <a:rPr lang="en-CA"/>
              <a:t>Notable changes</a:t>
            </a:r>
            <a:endParaRPr/>
          </a:p>
          <a:p>
            <a:pPr indent="-228600" lvl="2" marL="1143000" rtl="0" algn="l">
              <a:lnSpc>
                <a:spcPct val="120000"/>
              </a:lnSpc>
              <a:spcBef>
                <a:spcPts val="500"/>
              </a:spcBef>
              <a:spcAft>
                <a:spcPts val="0"/>
              </a:spcAft>
              <a:buClr>
                <a:schemeClr val="lt1"/>
              </a:buClr>
              <a:buSzPts val="2250"/>
              <a:buChar char="•"/>
            </a:pPr>
            <a:r>
              <a:rPr lang="en-CA"/>
              <a:t>Disciplinary action – Powers of executive wrt suspension of players, coaches, &amp; parents.</a:t>
            </a:r>
            <a:endParaRPr/>
          </a:p>
          <a:p>
            <a:pPr indent="-228600" lvl="2" marL="1143000" rtl="0" algn="l">
              <a:lnSpc>
                <a:spcPct val="120000"/>
              </a:lnSpc>
              <a:spcBef>
                <a:spcPts val="500"/>
              </a:spcBef>
              <a:spcAft>
                <a:spcPts val="0"/>
              </a:spcAft>
              <a:buClr>
                <a:schemeClr val="lt1"/>
              </a:buClr>
              <a:buSzPts val="2250"/>
              <a:buChar char="•"/>
            </a:pPr>
            <a:r>
              <a:rPr lang="en-CA"/>
              <a:t>Affiliation – permitted to affiliate  with a maximum size or up to 15 players and 1 goalie, exceptions may be approved by Convenor.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cxnSp>
        <p:nvCxnSpPr>
          <p:cNvPr id="249" name="Google Shape;249;g309947aee25_0_1"/>
          <p:cNvCxnSpPr/>
          <p:nvPr/>
        </p:nvCxnSpPr>
        <p:spPr>
          <a:xfrm flipH="1">
            <a:off x="2685025" y="4276125"/>
            <a:ext cx="1465500" cy="586200"/>
          </a:xfrm>
          <a:prstGeom prst="straightConnector1">
            <a:avLst/>
          </a:prstGeom>
          <a:noFill/>
          <a:ln cap="flat" cmpd="sng" w="9525">
            <a:solidFill>
              <a:schemeClr val="dk2"/>
            </a:solidFill>
            <a:prstDash val="solid"/>
            <a:round/>
            <a:headEnd len="sm" w="sm" type="none"/>
            <a:tailEnd len="med" w="med" type="triangle"/>
          </a:ln>
        </p:spPr>
      </p:cxnSp>
      <p:pic>
        <p:nvPicPr>
          <p:cNvPr id="250" name="Google Shape;250;g309947aee25_0_1"/>
          <p:cNvPicPr preferRelativeResize="0"/>
          <p:nvPr/>
        </p:nvPicPr>
        <p:blipFill rotWithShape="1">
          <a:blip r:embed="rId3">
            <a:alphaModFix/>
          </a:blip>
          <a:srcRect b="0" l="0" r="0" t="0"/>
          <a:stretch/>
        </p:blipFill>
        <p:spPr>
          <a:xfrm>
            <a:off x="601750" y="68675"/>
            <a:ext cx="10758450" cy="6573001"/>
          </a:xfrm>
          <a:prstGeom prst="rect">
            <a:avLst/>
          </a:prstGeom>
          <a:noFill/>
          <a:ln>
            <a:noFill/>
          </a:ln>
        </p:spPr>
      </p:pic>
      <p:sp>
        <p:nvSpPr>
          <p:cNvPr id="251" name="Google Shape;251;g309947aee25_0_1"/>
          <p:cNvSpPr/>
          <p:nvPr/>
        </p:nvSpPr>
        <p:spPr>
          <a:xfrm rot="5400000">
            <a:off x="2383700" y="3924450"/>
            <a:ext cx="527400" cy="586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
        <p:nvSpPr>
          <p:cNvPr id="252" name="Google Shape;252;g309947aee25_0_1"/>
          <p:cNvSpPr/>
          <p:nvPr/>
        </p:nvSpPr>
        <p:spPr>
          <a:xfrm>
            <a:off x="1738925" y="2048750"/>
            <a:ext cx="301500" cy="787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
        <p:nvSpPr>
          <p:cNvPr id="253" name="Google Shape;253;g309947aee25_0_1"/>
          <p:cNvSpPr/>
          <p:nvPr/>
        </p:nvSpPr>
        <p:spPr>
          <a:xfrm>
            <a:off x="4318000" y="5163725"/>
            <a:ext cx="15072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9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CPMHA HANDBOOK</a:t>
            </a:r>
            <a:endParaRPr/>
          </a:p>
        </p:txBody>
      </p:sp>
      <p:sp>
        <p:nvSpPr>
          <p:cNvPr id="438" name="Google Shape;438;p92"/>
          <p:cNvSpPr txBox="1"/>
          <p:nvPr>
            <p:ph idx="1" type="body"/>
          </p:nvPr>
        </p:nvSpPr>
        <p:spPr>
          <a:xfrm>
            <a:off x="1141413" y="2249486"/>
            <a:ext cx="9905998" cy="3541714"/>
          </a:xfrm>
          <a:prstGeom prst="rect">
            <a:avLst/>
          </a:prstGeom>
          <a:noFill/>
          <a:ln>
            <a:noFill/>
          </a:ln>
        </p:spPr>
        <p:txBody>
          <a:bodyPr anchorCtr="0" anchor="t" bIns="45700" lIns="91425" spcFirstLastPara="1" rIns="91425" wrap="square" tIns="45700">
            <a:normAutofit/>
          </a:bodyPr>
          <a:lstStyle/>
          <a:p>
            <a:pPr indent="-342900" lvl="0" marL="533400" rtl="0" algn="l">
              <a:lnSpc>
                <a:spcPct val="120000"/>
              </a:lnSpc>
              <a:spcBef>
                <a:spcPts val="0"/>
              </a:spcBef>
              <a:spcAft>
                <a:spcPts val="0"/>
              </a:spcAft>
              <a:buSzPts val="3000"/>
              <a:buChar char="•"/>
            </a:pPr>
            <a:r>
              <a:rPr lang="en-CA">
                <a:solidFill>
                  <a:schemeClr val="lt1"/>
                </a:solidFill>
              </a:rPr>
              <a:t>The CPMHA is still in draft form and will be finalized by Jan 2025</a:t>
            </a:r>
            <a:endParaRPr/>
          </a:p>
          <a:p>
            <a:pPr indent="-342900" lvl="0" marL="533400" rtl="0" algn="l">
              <a:lnSpc>
                <a:spcPct val="120000"/>
              </a:lnSpc>
              <a:spcBef>
                <a:spcPts val="0"/>
              </a:spcBef>
              <a:spcAft>
                <a:spcPts val="0"/>
              </a:spcAft>
              <a:buSzPts val="3000"/>
              <a:buChar char="•"/>
            </a:pPr>
            <a:r>
              <a:rPr lang="en-CA">
                <a:solidFill>
                  <a:schemeClr val="lt1"/>
                </a:solidFill>
              </a:rPr>
              <a:t>Mandatory read for all volunteers</a:t>
            </a:r>
            <a:endParaRPr u="sng">
              <a:solidFill>
                <a:schemeClr val="lt1"/>
              </a:solidFill>
              <a:hlinkClick r:id="rId3">
                <a:extLst>
                  <a:ext uri="{A12FA001-AC4F-418D-AE19-62706E023703}">
                    <ahyp:hlinkClr val="tx"/>
                  </a:ext>
                </a:extLst>
              </a:hlinkClick>
            </a:endParaRPr>
          </a:p>
          <a:p>
            <a:pPr indent="-342900" lvl="0" marL="533400" rtl="0" algn="l">
              <a:lnSpc>
                <a:spcPct val="120000"/>
              </a:lnSpc>
              <a:spcBef>
                <a:spcPts val="0"/>
              </a:spcBef>
              <a:spcAft>
                <a:spcPts val="0"/>
              </a:spcAft>
              <a:buSzPts val="3000"/>
              <a:buChar char="•"/>
            </a:pPr>
            <a:r>
              <a:rPr lang="en-CA" u="sng">
                <a:solidFill>
                  <a:schemeClr val="lt1"/>
                </a:solidFill>
                <a:hlinkClick r:id="rId4">
                  <a:extLst>
                    <a:ext uri="{A12FA001-AC4F-418D-AE19-62706E023703}">
                      <ahyp:hlinkClr val="tx"/>
                    </a:ext>
                  </a:extLst>
                </a:hlinkClick>
              </a:rPr>
              <a:t>2023-2024_CPMHA_Team_Handbook.pdf</a:t>
            </a:r>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2ff97b712e9_0_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WEBMASTER</a:t>
            </a:r>
            <a:endParaRPr/>
          </a:p>
        </p:txBody>
      </p:sp>
      <p:sp>
        <p:nvSpPr>
          <p:cNvPr id="444" name="Google Shape;444;g2ff97b712e9_0_0"/>
          <p:cNvSpPr txBox="1"/>
          <p:nvPr>
            <p:ph idx="1" type="body"/>
          </p:nvPr>
        </p:nvSpPr>
        <p:spPr>
          <a:xfrm>
            <a:off x="1141410" y="2249486"/>
            <a:ext cx="4878300" cy="3541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1200"/>
              </a:spcBef>
              <a:spcAft>
                <a:spcPts val="0"/>
              </a:spcAft>
              <a:buClr>
                <a:schemeClr val="dk1"/>
              </a:buClr>
              <a:buSzPts val="1100"/>
              <a:buFont typeface="Arial"/>
              <a:buNone/>
            </a:pPr>
            <a:r>
              <a:rPr b="1" lang="en-CA" sz="1600">
                <a:latin typeface="Arial"/>
                <a:ea typeface="Arial"/>
                <a:cs typeface="Arial"/>
                <a:sym typeface="Arial"/>
              </a:rPr>
              <a:t>Website - SportsHeadz Platform:</a:t>
            </a:r>
            <a:endParaRPr b="1" sz="1600">
              <a:latin typeface="Arial"/>
              <a:ea typeface="Arial"/>
              <a:cs typeface="Arial"/>
              <a:sym typeface="Arial"/>
            </a:endParaRPr>
          </a:p>
          <a:p>
            <a:pPr indent="-330200" lvl="0" marL="457200" rtl="0" algn="l">
              <a:lnSpc>
                <a:spcPct val="115000"/>
              </a:lnSpc>
              <a:spcBef>
                <a:spcPts val="1200"/>
              </a:spcBef>
              <a:spcAft>
                <a:spcPts val="0"/>
              </a:spcAft>
              <a:buClr>
                <a:schemeClr val="lt1"/>
              </a:buClr>
              <a:buSzPts val="1600"/>
              <a:buChar char="●"/>
            </a:pPr>
            <a:r>
              <a:rPr lang="en-CA" sz="1600">
                <a:latin typeface="Arial"/>
                <a:ea typeface="Arial"/>
                <a:cs typeface="Arial"/>
                <a:sym typeface="Arial"/>
              </a:rPr>
              <a:t>Mobile app for team staff to communicate with parents and players</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Char char="●"/>
            </a:pPr>
            <a:r>
              <a:rPr lang="en-CA" sz="1600">
                <a:latin typeface="Arial"/>
                <a:ea typeface="Arial"/>
                <a:cs typeface="Arial"/>
                <a:sym typeface="Arial"/>
              </a:rPr>
              <a:t>Secure access: Coaches/Managers approve team members on app</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Char char="●"/>
            </a:pPr>
            <a:r>
              <a:rPr lang="en-CA" sz="1600">
                <a:latin typeface="Arial"/>
                <a:ea typeface="Arial"/>
                <a:cs typeface="Arial"/>
                <a:sym typeface="Arial"/>
              </a:rPr>
              <a:t>Logins provided to coaches/managers to add players and parents</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Char char="●"/>
            </a:pPr>
            <a:r>
              <a:rPr lang="en-CA" sz="1600">
                <a:latin typeface="Arial"/>
                <a:ea typeface="Arial"/>
                <a:cs typeface="Arial"/>
                <a:sym typeface="Arial"/>
              </a:rPr>
              <a:t>With parents and players on website, communication between executive to parents is streamlined.</a:t>
            </a:r>
            <a:endParaRPr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Char char="●"/>
            </a:pPr>
            <a:r>
              <a:rPr lang="en-CA" sz="1600">
                <a:latin typeface="Arial"/>
                <a:ea typeface="Arial"/>
                <a:cs typeface="Arial"/>
                <a:sym typeface="Arial"/>
              </a:rPr>
              <a:t>How-to guides available under </a:t>
            </a:r>
            <a:r>
              <a:rPr b="1" lang="en-CA" sz="1600">
                <a:latin typeface="Arial"/>
                <a:ea typeface="Arial"/>
                <a:cs typeface="Arial"/>
                <a:sym typeface="Arial"/>
              </a:rPr>
              <a:t>Operations &gt; Links</a:t>
            </a:r>
            <a:r>
              <a:rPr lang="en-CA" sz="1600">
                <a:latin typeface="Arial"/>
                <a:ea typeface="Arial"/>
                <a:cs typeface="Arial"/>
                <a:sym typeface="Arial"/>
              </a:rPr>
              <a:t> on the website</a:t>
            </a:r>
            <a:endParaRPr sz="1600">
              <a:latin typeface="Arial"/>
              <a:ea typeface="Arial"/>
              <a:cs typeface="Arial"/>
              <a:sym typeface="Arial"/>
            </a:endParaRPr>
          </a:p>
          <a:p>
            <a:pPr indent="-38100" lvl="0" marL="228600" rtl="0" algn="l">
              <a:lnSpc>
                <a:spcPct val="120000"/>
              </a:lnSpc>
              <a:spcBef>
                <a:spcPts val="1200"/>
              </a:spcBef>
              <a:spcAft>
                <a:spcPts val="0"/>
              </a:spcAft>
              <a:buClr>
                <a:schemeClr val="lt1"/>
              </a:buClr>
              <a:buSzPts val="3000"/>
              <a:buNone/>
            </a:pPr>
            <a:r>
              <a:t/>
            </a:r>
            <a:endParaRPr/>
          </a:p>
        </p:txBody>
      </p:sp>
      <p:sp>
        <p:nvSpPr>
          <p:cNvPr id="445" name="Google Shape;445;g2ff97b712e9_0_0"/>
          <p:cNvSpPr txBox="1"/>
          <p:nvPr>
            <p:ph idx="2" type="body"/>
          </p:nvPr>
        </p:nvSpPr>
        <p:spPr>
          <a:xfrm>
            <a:off x="6172200" y="2249486"/>
            <a:ext cx="4875300" cy="35418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CA" sz="1600">
                <a:latin typeface="Arial"/>
                <a:ea typeface="Arial"/>
                <a:cs typeface="Arial"/>
                <a:sym typeface="Arial"/>
              </a:rPr>
              <a:t>Social Media:</a:t>
            </a:r>
            <a:endParaRPr b="1" sz="1600">
              <a:latin typeface="Arial"/>
              <a:ea typeface="Arial"/>
              <a:cs typeface="Arial"/>
              <a:sym typeface="Arial"/>
            </a:endParaRPr>
          </a:p>
          <a:p>
            <a:pPr indent="-330200" lvl="0" marL="457200" rtl="0" algn="l">
              <a:lnSpc>
                <a:spcPct val="115000"/>
              </a:lnSpc>
              <a:spcBef>
                <a:spcPts val="1200"/>
              </a:spcBef>
              <a:spcAft>
                <a:spcPts val="0"/>
              </a:spcAft>
              <a:buClr>
                <a:schemeClr val="lt1"/>
              </a:buClr>
              <a:buSzPts val="1600"/>
              <a:buChar char="●"/>
            </a:pPr>
            <a:r>
              <a:rPr lang="en-CA" sz="1600">
                <a:latin typeface="Arial"/>
                <a:ea typeface="Arial"/>
                <a:cs typeface="Arial"/>
                <a:sym typeface="Arial"/>
              </a:rPr>
              <a:t>For Instagram and Facebook posts, email: </a:t>
            </a:r>
            <a:r>
              <a:rPr b="1" lang="en-CA" sz="1600">
                <a:latin typeface="Arial"/>
                <a:ea typeface="Arial"/>
                <a:cs typeface="Arial"/>
                <a:sym typeface="Arial"/>
              </a:rPr>
              <a:t>socials@cpmha.ca</a:t>
            </a:r>
            <a:endParaRPr b="1"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Char char="●"/>
            </a:pPr>
            <a:r>
              <a:rPr lang="en-CA" sz="1600">
                <a:latin typeface="Arial"/>
                <a:ea typeface="Arial"/>
                <a:cs typeface="Arial"/>
                <a:sym typeface="Arial"/>
              </a:rPr>
              <a:t>Posts are managed by the social media team</a:t>
            </a:r>
            <a:endParaRPr sz="1600">
              <a:latin typeface="Arial"/>
              <a:ea typeface="Arial"/>
              <a:cs typeface="Arial"/>
              <a:sym typeface="Arial"/>
            </a:endParaRPr>
          </a:p>
          <a:p>
            <a:pPr indent="-38100" lvl="0" marL="228600" rtl="0" algn="l">
              <a:lnSpc>
                <a:spcPct val="120000"/>
              </a:lnSpc>
              <a:spcBef>
                <a:spcPts val="1200"/>
              </a:spcBef>
              <a:spcAft>
                <a:spcPts val="0"/>
              </a:spcAft>
              <a:buClr>
                <a:schemeClr val="lt1"/>
              </a:buClr>
              <a:buSzPts val="3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9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COMMUNICATION MODEL</a:t>
            </a:r>
            <a:endParaRPr/>
          </a:p>
        </p:txBody>
      </p:sp>
      <p:sp>
        <p:nvSpPr>
          <p:cNvPr id="451" name="Google Shape;451;p93"/>
          <p:cNvSpPr txBox="1"/>
          <p:nvPr>
            <p:ph idx="1" type="body"/>
          </p:nvPr>
        </p:nvSpPr>
        <p:spPr>
          <a:xfrm>
            <a:off x="1141413" y="1872414"/>
            <a:ext cx="9905998" cy="476405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CA"/>
              <a:t>All executive emails can be found at </a:t>
            </a:r>
            <a:r>
              <a:rPr lang="en-CA" u="sng">
                <a:solidFill>
                  <a:srgbClr val="FFFF00"/>
                </a:solidFill>
                <a:hlinkClick r:id="rId3">
                  <a:extLst>
                    <a:ext uri="{A12FA001-AC4F-418D-AE19-62706E023703}">
                      <ahyp:hlinkClr val="tx"/>
                    </a:ext>
                  </a:extLst>
                </a:hlinkClick>
              </a:rPr>
              <a:t>Contact Us (Carleton Place Minor Hockey Association) (cpmha.ca)</a:t>
            </a:r>
            <a:endParaRPr>
              <a:solidFill>
                <a:srgbClr val="FFFF00"/>
              </a:solidFill>
            </a:endParaRPr>
          </a:p>
          <a:p>
            <a:pPr indent="-228600" lvl="0" marL="228600" rtl="0" algn="l">
              <a:lnSpc>
                <a:spcPct val="120000"/>
              </a:lnSpc>
              <a:spcBef>
                <a:spcPts val="1000"/>
              </a:spcBef>
              <a:spcAft>
                <a:spcPts val="0"/>
              </a:spcAft>
              <a:buClr>
                <a:schemeClr val="lt1"/>
              </a:buClr>
              <a:buSzPct val="125000"/>
              <a:buChar char="•"/>
            </a:pPr>
            <a:r>
              <a:rPr lang="en-CA"/>
              <a:t>Communication model </a:t>
            </a:r>
            <a:r>
              <a:rPr lang="en-CA" u="sng">
                <a:solidFill>
                  <a:srgbClr val="FFFF00"/>
                </a:solidFill>
                <a:hlinkClick r:id="rId4">
                  <a:extLst>
                    <a:ext uri="{A12FA001-AC4F-418D-AE19-62706E023703}">
                      <ahyp:hlinkClr val="tx"/>
                    </a:ext>
                  </a:extLst>
                </a:hlinkClick>
              </a:rPr>
              <a:t>Communication Model (Carleton Place Minor Hockey Association) (cpmha.ca)</a:t>
            </a:r>
            <a:endParaRPr>
              <a:solidFill>
                <a:srgbClr val="FFFF00"/>
              </a:solidFill>
            </a:endParaRPr>
          </a:p>
          <a:p>
            <a:pPr indent="-228600" lvl="1" marL="685800" rtl="0" algn="l">
              <a:lnSpc>
                <a:spcPct val="120000"/>
              </a:lnSpc>
              <a:spcBef>
                <a:spcPts val="500"/>
              </a:spcBef>
              <a:spcAft>
                <a:spcPts val="0"/>
              </a:spcAft>
              <a:buClr>
                <a:schemeClr val="lt1"/>
              </a:buClr>
              <a:buSzPct val="125000"/>
              <a:buChar char="•"/>
            </a:pPr>
            <a:r>
              <a:rPr lang="en-CA"/>
              <a:t>Manager/Head Coach</a:t>
            </a:r>
            <a:endParaRPr/>
          </a:p>
          <a:p>
            <a:pPr indent="-228600" lvl="1" marL="685800" rtl="0" algn="l">
              <a:lnSpc>
                <a:spcPct val="120000"/>
              </a:lnSpc>
              <a:spcBef>
                <a:spcPts val="500"/>
              </a:spcBef>
              <a:spcAft>
                <a:spcPts val="0"/>
              </a:spcAft>
              <a:buClr>
                <a:schemeClr val="lt1"/>
              </a:buClr>
              <a:buSzPct val="125000"/>
              <a:buChar char="•"/>
            </a:pPr>
            <a:r>
              <a:rPr lang="en-CA"/>
              <a:t>Convenor</a:t>
            </a:r>
            <a:endParaRPr/>
          </a:p>
          <a:p>
            <a:pPr indent="-228600" lvl="2" marL="1143000" rtl="0" algn="l">
              <a:lnSpc>
                <a:spcPct val="120000"/>
              </a:lnSpc>
              <a:spcBef>
                <a:spcPts val="500"/>
              </a:spcBef>
              <a:spcAft>
                <a:spcPts val="0"/>
              </a:spcAft>
              <a:buClr>
                <a:schemeClr val="lt1"/>
              </a:buClr>
              <a:buSzPct val="125000"/>
              <a:buChar char="•"/>
            </a:pPr>
            <a:r>
              <a:rPr lang="en-CA"/>
              <a:t>To appropriate authority</a:t>
            </a:r>
            <a:endParaRPr/>
          </a:p>
          <a:p>
            <a:pPr indent="-228600" lvl="1" marL="685800" rtl="0" algn="l">
              <a:lnSpc>
                <a:spcPct val="120000"/>
              </a:lnSpc>
              <a:spcBef>
                <a:spcPts val="500"/>
              </a:spcBef>
              <a:spcAft>
                <a:spcPts val="0"/>
              </a:spcAft>
              <a:buClr>
                <a:schemeClr val="lt1"/>
              </a:buClr>
              <a:buSzPct val="125000"/>
              <a:buChar char="•"/>
            </a:pPr>
            <a:r>
              <a:rPr lang="en-CA"/>
              <a:t>Incident reporting form.</a:t>
            </a:r>
            <a:endParaRPr/>
          </a:p>
          <a:p>
            <a:pPr indent="-228600" lvl="0" marL="228600" rtl="0" algn="l">
              <a:lnSpc>
                <a:spcPct val="120000"/>
              </a:lnSpc>
              <a:spcBef>
                <a:spcPts val="1000"/>
              </a:spcBef>
              <a:spcAft>
                <a:spcPts val="0"/>
              </a:spcAft>
              <a:buClr>
                <a:schemeClr val="lt1"/>
              </a:buClr>
              <a:buSzPct val="125000"/>
              <a:buChar char="•"/>
            </a:pPr>
            <a:r>
              <a:rPr lang="en-CA"/>
              <a:t>Coaches can contact Risk &amp; Safety/RIC but cc Convenor, so they are aware.</a:t>
            </a:r>
            <a:endParaRPr/>
          </a:p>
          <a:p>
            <a:pPr indent="-228600" lvl="0" marL="228600" rtl="0" algn="l">
              <a:lnSpc>
                <a:spcPct val="120000"/>
              </a:lnSpc>
              <a:spcBef>
                <a:spcPts val="1000"/>
              </a:spcBef>
              <a:spcAft>
                <a:spcPts val="0"/>
              </a:spcAft>
              <a:buClr>
                <a:schemeClr val="lt1"/>
              </a:buClr>
              <a:buSzPct val="125000"/>
              <a:buChar char="•"/>
            </a:pPr>
            <a:r>
              <a:rPr lang="en-CA"/>
              <a:t>Do not contact the LCMHL, District 4, HEO, or Hockey Canada without first having attempted to resolve via the CPMHA communications model.</a:t>
            </a:r>
            <a:endParaRPr/>
          </a:p>
          <a:p>
            <a:pPr indent="-52387" lvl="0" marL="228600" rtl="0" algn="l">
              <a:lnSpc>
                <a:spcPct val="120000"/>
              </a:lnSpc>
              <a:spcBef>
                <a:spcPts val="1000"/>
              </a:spcBef>
              <a:spcAft>
                <a:spcPts val="0"/>
              </a:spcAft>
              <a:buClr>
                <a:schemeClr val="lt1"/>
              </a:buClr>
              <a:buSzPct val="125000"/>
              <a:buNone/>
            </a:pPr>
            <a:r>
              <a:t/>
            </a:r>
            <a:endParaRPr/>
          </a:p>
          <a:p>
            <a:pPr indent="-96440" lvl="2" marL="1143000" rtl="0" algn="l">
              <a:lnSpc>
                <a:spcPct val="120000"/>
              </a:lnSpc>
              <a:spcBef>
                <a:spcPts val="500"/>
              </a:spcBef>
              <a:spcAft>
                <a:spcPts val="0"/>
              </a:spcAft>
              <a:buClr>
                <a:schemeClr val="lt1"/>
              </a:buClr>
              <a:buSzPct val="125000"/>
              <a:buNone/>
            </a:pPr>
            <a:r>
              <a:t/>
            </a:r>
            <a:endParaRPr/>
          </a:p>
          <a:p>
            <a:pPr indent="-96440" lvl="2" marL="1143000" rtl="0" algn="l">
              <a:lnSpc>
                <a:spcPct val="120000"/>
              </a:lnSpc>
              <a:spcBef>
                <a:spcPts val="500"/>
              </a:spcBef>
              <a:spcAft>
                <a:spcPts val="0"/>
              </a:spcAft>
              <a:buClr>
                <a:schemeClr val="lt1"/>
              </a:buClr>
              <a:buSzPct val="125000"/>
              <a:buNone/>
            </a:pPr>
            <a:r>
              <a:t/>
            </a:r>
            <a:endParaRPr/>
          </a:p>
          <a:p>
            <a:pPr indent="0" lvl="2" marL="914400" rtl="0" algn="l">
              <a:lnSpc>
                <a:spcPct val="120000"/>
              </a:lnSpc>
              <a:spcBef>
                <a:spcPts val="500"/>
              </a:spcBef>
              <a:spcAft>
                <a:spcPts val="0"/>
              </a:spcAft>
              <a:buClr>
                <a:schemeClr val="lt1"/>
              </a:buClr>
              <a:buSzPct val="125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9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COMMUNICATION MODEL</a:t>
            </a:r>
            <a:endParaRPr/>
          </a:p>
        </p:txBody>
      </p:sp>
      <p:sp>
        <p:nvSpPr>
          <p:cNvPr id="457" name="Google Shape;457;p94"/>
          <p:cNvSpPr txBox="1"/>
          <p:nvPr>
            <p:ph idx="1" type="body"/>
          </p:nvPr>
        </p:nvSpPr>
        <p:spPr>
          <a:xfrm>
            <a:off x="1141410" y="2249486"/>
            <a:ext cx="10026123"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Complaints</a:t>
            </a:r>
            <a:endParaRPr/>
          </a:p>
          <a:p>
            <a:pPr indent="-228600" lvl="1" marL="685800" rtl="0" algn="l">
              <a:lnSpc>
                <a:spcPct val="120000"/>
              </a:lnSpc>
              <a:spcBef>
                <a:spcPts val="500"/>
              </a:spcBef>
              <a:spcAft>
                <a:spcPts val="0"/>
              </a:spcAft>
              <a:buClr>
                <a:schemeClr val="lt1"/>
              </a:buClr>
              <a:buSzPts val="2500"/>
              <a:buChar char="•"/>
            </a:pPr>
            <a:r>
              <a:rPr lang="en-CA"/>
              <a:t>Write up complaint the night of the incident but wait 24 hours before sending.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Ice release</a:t>
            </a:r>
            <a:endParaRPr/>
          </a:p>
        </p:txBody>
      </p:sp>
      <p:sp>
        <p:nvSpPr>
          <p:cNvPr id="463" name="Google Shape;463;p69"/>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Ice release form</a:t>
            </a:r>
            <a:endParaRPr/>
          </a:p>
          <a:p>
            <a:pPr indent="-371475" lvl="0" marL="457200" rtl="0" algn="l">
              <a:lnSpc>
                <a:spcPct val="120000"/>
              </a:lnSpc>
              <a:spcBef>
                <a:spcPts val="1000"/>
              </a:spcBef>
              <a:spcAft>
                <a:spcPts val="0"/>
              </a:spcAft>
              <a:buClr>
                <a:schemeClr val="lt1"/>
              </a:buClr>
              <a:buSzPts val="2250"/>
              <a:buChar char="•"/>
            </a:pPr>
            <a:r>
              <a:rPr lang="en-CA"/>
              <a:t>Tournaments form</a:t>
            </a:r>
            <a:endParaRPr/>
          </a:p>
        </p:txBody>
      </p:sp>
      <p:sp>
        <p:nvSpPr>
          <p:cNvPr id="464" name="Google Shape;464;p69"/>
          <p:cNvSpPr txBox="1"/>
          <p:nvPr>
            <p:ph idx="2" type="body"/>
          </p:nvPr>
        </p:nvSpPr>
        <p:spPr>
          <a:xfrm>
            <a:off x="6172200" y="1657950"/>
            <a:ext cx="4875300" cy="4747500"/>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120000"/>
              </a:lnSpc>
              <a:spcBef>
                <a:spcPts val="1000"/>
              </a:spcBef>
              <a:spcAft>
                <a:spcPts val="0"/>
              </a:spcAft>
              <a:buClr>
                <a:schemeClr val="lt1"/>
              </a:buClr>
              <a:buSzPts val="2250"/>
              <a:buNone/>
            </a:pPr>
            <a:r>
              <a:rPr lang="en-CA"/>
              <a:t>Ice must be released within 72hrs of practice time or team will have to pay.</a:t>
            </a:r>
            <a:endParaRPr/>
          </a:p>
          <a:p>
            <a:pPr indent="-228600" lvl="0" marL="457200" rtl="0" algn="l">
              <a:lnSpc>
                <a:spcPct val="120000"/>
              </a:lnSpc>
              <a:spcBef>
                <a:spcPts val="1000"/>
              </a:spcBef>
              <a:spcAft>
                <a:spcPts val="0"/>
              </a:spcAft>
              <a:buClr>
                <a:schemeClr val="lt1"/>
              </a:buClr>
              <a:buSzPts val="2250"/>
              <a:buNone/>
            </a:pPr>
            <a:r>
              <a:rPr lang="en-CA"/>
              <a:t>To change games, you must follow the instructions provided by LCMHL and copy the Ice scheduler.</a:t>
            </a:r>
            <a:endParaRPr/>
          </a:p>
          <a:p>
            <a:pPr indent="-228600" lvl="0" marL="457200" rtl="0" algn="l">
              <a:lnSpc>
                <a:spcPct val="120000"/>
              </a:lnSpc>
              <a:spcBef>
                <a:spcPts val="1000"/>
              </a:spcBef>
              <a:spcAft>
                <a:spcPts val="0"/>
              </a:spcAft>
              <a:buClr>
                <a:schemeClr val="lt1"/>
              </a:buClr>
              <a:buSzPts val="2250"/>
              <a:buNone/>
            </a:pPr>
            <a:r>
              <a:rPr lang="en-CA"/>
              <a:t>You must submit a form for every tournament so the time can be blocked from the teams calendar.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9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en-CA"/>
              <a:t>Coaches &amp; Managers Meeting</a:t>
            </a:r>
            <a:endParaRPr/>
          </a:p>
        </p:txBody>
      </p:sp>
      <p:sp>
        <p:nvSpPr>
          <p:cNvPr id="470" name="Google Shape;470;p95"/>
          <p:cNvSpPr txBox="1"/>
          <p:nvPr>
            <p:ph idx="1" type="body"/>
          </p:nvPr>
        </p:nvSpPr>
        <p:spPr>
          <a:xfrm>
            <a:off x="1141410" y="2249486"/>
            <a:ext cx="9983790"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Lanark Carleton Minor Hockey League (LCMHL) mandatory Coaches and Managers meeting (17 Oct @7pm)</a:t>
            </a:r>
            <a:endParaRPr/>
          </a:p>
          <a:p>
            <a:pPr indent="-228600" lvl="0" marL="457200" rtl="0" algn="l">
              <a:lnSpc>
                <a:spcPct val="120000"/>
              </a:lnSpc>
              <a:spcBef>
                <a:spcPts val="1000"/>
              </a:spcBef>
              <a:spcAft>
                <a:spcPts val="0"/>
              </a:spcAft>
              <a:buClr>
                <a:schemeClr val="lt1"/>
              </a:buClr>
              <a:buSzPts val="225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9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EQUIPMENT MANAGER</a:t>
            </a:r>
            <a:endParaRPr/>
          </a:p>
        </p:txBody>
      </p:sp>
      <p:sp>
        <p:nvSpPr>
          <p:cNvPr id="476" name="Google Shape;476;p96"/>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38100" lvl="0" marL="228600" rtl="0" algn="l">
              <a:lnSpc>
                <a:spcPct val="120000"/>
              </a:lnSpc>
              <a:spcBef>
                <a:spcPts val="0"/>
              </a:spcBef>
              <a:spcAft>
                <a:spcPts val="0"/>
              </a:spcAft>
              <a:buClr>
                <a:schemeClr val="lt1"/>
              </a:buClr>
              <a:buSzPts val="3000"/>
              <a:buNone/>
            </a:pPr>
            <a:r>
              <a:rPr lang="en-CA"/>
              <a:t>Team Equipment Manager</a:t>
            </a:r>
            <a:endParaRPr/>
          </a:p>
          <a:p>
            <a:pPr indent="-38100" lvl="0" marL="228600" rtl="0" algn="l">
              <a:lnSpc>
                <a:spcPct val="120000"/>
              </a:lnSpc>
              <a:spcBef>
                <a:spcPts val="0"/>
              </a:spcBef>
              <a:spcAft>
                <a:spcPts val="0"/>
              </a:spcAft>
              <a:buClr>
                <a:schemeClr val="lt1"/>
              </a:buClr>
              <a:buSzPts val="3000"/>
              <a:buNone/>
            </a:pPr>
            <a:r>
              <a:t/>
            </a:r>
            <a:endParaRPr/>
          </a:p>
          <a:p>
            <a:pPr indent="-38100" lvl="0" marL="228600" rtl="0" algn="l">
              <a:lnSpc>
                <a:spcPct val="120000"/>
              </a:lnSpc>
              <a:spcBef>
                <a:spcPts val="0"/>
              </a:spcBef>
              <a:spcAft>
                <a:spcPts val="0"/>
              </a:spcAft>
              <a:buClr>
                <a:schemeClr val="lt1"/>
              </a:buClr>
              <a:buSzPts val="3000"/>
              <a:buNone/>
            </a:pPr>
            <a:r>
              <a:rPr lang="en-CA"/>
              <a:t>Jerseys</a:t>
            </a:r>
            <a:endParaRPr/>
          </a:p>
          <a:p>
            <a:pPr indent="-38100" lvl="0" marL="228600" rtl="0" algn="l">
              <a:lnSpc>
                <a:spcPct val="120000"/>
              </a:lnSpc>
              <a:spcBef>
                <a:spcPts val="0"/>
              </a:spcBef>
              <a:spcAft>
                <a:spcPts val="0"/>
              </a:spcAft>
              <a:buClr>
                <a:schemeClr val="lt1"/>
              </a:buClr>
              <a:buSzPts val="3000"/>
              <a:buNone/>
            </a:pPr>
            <a:r>
              <a:t/>
            </a:r>
            <a:endParaRPr/>
          </a:p>
          <a:p>
            <a:pPr indent="-38100" lvl="0" marL="228600" rtl="0" algn="l">
              <a:lnSpc>
                <a:spcPct val="120000"/>
              </a:lnSpc>
              <a:spcBef>
                <a:spcPts val="0"/>
              </a:spcBef>
              <a:spcAft>
                <a:spcPts val="0"/>
              </a:spcAft>
              <a:buClr>
                <a:schemeClr val="lt1"/>
              </a:buClr>
              <a:buSzPts val="3000"/>
              <a:buNone/>
            </a:pPr>
            <a:r>
              <a:rPr lang="en-CA"/>
              <a:t>Socks</a:t>
            </a:r>
            <a:endParaRPr/>
          </a:p>
        </p:txBody>
      </p:sp>
      <p:sp>
        <p:nvSpPr>
          <p:cNvPr id="477" name="Google Shape;477;p96"/>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38100" lvl="0" marL="228600" rtl="0" algn="l">
              <a:lnSpc>
                <a:spcPct val="120000"/>
              </a:lnSpc>
              <a:spcBef>
                <a:spcPts val="0"/>
              </a:spcBef>
              <a:spcAft>
                <a:spcPts val="0"/>
              </a:spcAft>
              <a:buClr>
                <a:schemeClr val="lt1"/>
              </a:buClr>
              <a:buSzPts val="3000"/>
              <a:buNone/>
            </a:pPr>
            <a:r>
              <a:rPr lang="en-CA"/>
              <a:t>Goalie Equipment</a:t>
            </a:r>
            <a:endParaRPr/>
          </a:p>
          <a:p>
            <a:pPr indent="-38100" lvl="0" marL="228600" rtl="0" algn="l">
              <a:lnSpc>
                <a:spcPct val="120000"/>
              </a:lnSpc>
              <a:spcBef>
                <a:spcPts val="0"/>
              </a:spcBef>
              <a:spcAft>
                <a:spcPts val="0"/>
              </a:spcAft>
              <a:buClr>
                <a:schemeClr val="lt1"/>
              </a:buClr>
              <a:buSzPts val="3000"/>
              <a:buNone/>
            </a:pPr>
            <a:r>
              <a:t/>
            </a:r>
            <a:endParaRPr/>
          </a:p>
          <a:p>
            <a:pPr indent="-38100" lvl="0" marL="228600" rtl="0" algn="l">
              <a:lnSpc>
                <a:spcPct val="120000"/>
              </a:lnSpc>
              <a:spcBef>
                <a:spcPts val="0"/>
              </a:spcBef>
              <a:spcAft>
                <a:spcPts val="0"/>
              </a:spcAft>
              <a:buClr>
                <a:schemeClr val="lt1"/>
              </a:buClr>
              <a:buSzPts val="3000"/>
              <a:buNone/>
            </a:pPr>
            <a:r>
              <a:rPr lang="en-CA"/>
              <a:t>Reach out to me anytime with any issues or questions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98"/>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CA"/>
              <a:t>CPMHA COACHES MEETING</a:t>
            </a:r>
            <a:br>
              <a:rPr lang="en-CA"/>
            </a:br>
            <a:br>
              <a:rPr lang="en-CA"/>
            </a:br>
            <a:r>
              <a:rPr lang="en-CA"/>
              <a:t>8 OCT 2024</a:t>
            </a:r>
            <a:br>
              <a:rPr lang="en-CA"/>
            </a:br>
            <a:br>
              <a:rPr lang="en-CA"/>
            </a:br>
            <a:br>
              <a:rPr lang="en-CA"/>
            </a:br>
            <a:endParaRPr/>
          </a:p>
        </p:txBody>
      </p:sp>
      <p:sp>
        <p:nvSpPr>
          <p:cNvPr id="483" name="Google Shape;483;p98"/>
          <p:cNvSpPr txBox="1"/>
          <p:nvPr>
            <p:ph idx="1" type="body"/>
          </p:nvPr>
        </p:nvSpPr>
        <p:spPr>
          <a:xfrm>
            <a:off x="1141411" y="4424362"/>
            <a:ext cx="9906000" cy="2041752"/>
          </a:xfrm>
          <a:prstGeom prst="rect">
            <a:avLst/>
          </a:prstGeom>
          <a:noFill/>
          <a:ln>
            <a:noFill/>
          </a:ln>
        </p:spPr>
        <p:txBody>
          <a:bodyPr anchorCtr="0" anchor="t" bIns="45700" lIns="91425" spcFirstLastPara="1" rIns="91425" wrap="square" tIns="45700">
            <a:normAutofit lnSpcReduction="10000"/>
          </a:bodyPr>
          <a:lstStyle/>
          <a:p>
            <a:pPr indent="-285750" lvl="0" marL="514350" rtl="0" algn="l">
              <a:lnSpc>
                <a:spcPct val="120000"/>
              </a:lnSpc>
              <a:spcBef>
                <a:spcPts val="1000"/>
              </a:spcBef>
              <a:spcAft>
                <a:spcPts val="0"/>
              </a:spcAft>
              <a:buSzPts val="2250"/>
              <a:buFont typeface="Arial"/>
              <a:buChar char="•"/>
            </a:pPr>
            <a:r>
              <a:rPr lang="en-CA"/>
              <a:t>References </a:t>
            </a:r>
            <a:endParaRPr/>
          </a:p>
          <a:p>
            <a:pPr indent="-285750" lvl="1" marL="971550" rtl="0" algn="l">
              <a:lnSpc>
                <a:spcPct val="120000"/>
              </a:lnSpc>
              <a:spcBef>
                <a:spcPts val="500"/>
              </a:spcBef>
              <a:spcAft>
                <a:spcPts val="0"/>
              </a:spcAft>
              <a:buSzPts val="2250"/>
              <a:buFont typeface="Arial"/>
              <a:buChar char="•"/>
            </a:pPr>
            <a:r>
              <a:rPr lang="en-CA"/>
              <a:t>CPMHA Constitution V11.0</a:t>
            </a:r>
            <a:endParaRPr/>
          </a:p>
          <a:p>
            <a:pPr indent="-285750" lvl="1" marL="971550" rtl="0" algn="l">
              <a:lnSpc>
                <a:spcPct val="120000"/>
              </a:lnSpc>
              <a:spcBef>
                <a:spcPts val="500"/>
              </a:spcBef>
              <a:spcAft>
                <a:spcPts val="0"/>
              </a:spcAft>
              <a:buSzPts val="2250"/>
              <a:buFont typeface="Arial"/>
              <a:buChar char="•"/>
            </a:pPr>
            <a:r>
              <a:rPr lang="en-CA"/>
              <a:t>CPMHA Team Handbook</a:t>
            </a:r>
            <a:endParaRPr/>
          </a:p>
          <a:p>
            <a:pPr indent="-285750" lvl="1" marL="971550" rtl="0" algn="l">
              <a:lnSpc>
                <a:spcPct val="120000"/>
              </a:lnSpc>
              <a:spcBef>
                <a:spcPts val="500"/>
              </a:spcBef>
              <a:spcAft>
                <a:spcPts val="0"/>
              </a:spcAft>
              <a:buSzPts val="2250"/>
              <a:buFont typeface="Arial"/>
              <a:buChar char="•"/>
            </a:pPr>
            <a:r>
              <a:rPr lang="en-CA"/>
              <a:t>HEO By-Laws and Policies</a:t>
            </a:r>
            <a:endParaRPr/>
          </a:p>
          <a:p>
            <a:pPr indent="-285750" lvl="1" marL="971550" rtl="0" algn="l">
              <a:lnSpc>
                <a:spcPct val="120000"/>
              </a:lnSpc>
              <a:spcBef>
                <a:spcPts val="500"/>
              </a:spcBef>
              <a:spcAft>
                <a:spcPts val="0"/>
              </a:spcAft>
              <a:buSzPts val="2250"/>
              <a:buFont typeface="Arial"/>
              <a:buChar char="•"/>
            </a:pPr>
            <a:r>
              <a:rPr lang="en-CA"/>
              <a:t>Coaches Meeting</a:t>
            </a:r>
            <a:endParaRPr/>
          </a:p>
        </p:txBody>
      </p:sp>
      <p:pic>
        <p:nvPicPr>
          <p:cNvPr descr="A logo of a hockey team&#10;&#10;Description automatically generated" id="484" name="Google Shape;484;p98"/>
          <p:cNvPicPr preferRelativeResize="0"/>
          <p:nvPr/>
        </p:nvPicPr>
        <p:blipFill rotWithShape="1">
          <a:blip r:embed="rId3">
            <a:alphaModFix/>
          </a:blip>
          <a:srcRect b="0" l="0" r="0" t="0"/>
          <a:stretch/>
        </p:blipFill>
        <p:spPr>
          <a:xfrm>
            <a:off x="9209333" y="0"/>
            <a:ext cx="2976323" cy="199057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OUTLINE</a:t>
            </a:r>
            <a:endParaRPr/>
          </a:p>
        </p:txBody>
      </p:sp>
      <p:sp>
        <p:nvSpPr>
          <p:cNvPr id="490" name="Google Shape;490;p9"/>
          <p:cNvSpPr txBox="1"/>
          <p:nvPr>
            <p:ph idx="1" type="body"/>
          </p:nvPr>
        </p:nvSpPr>
        <p:spPr>
          <a:xfrm>
            <a:off x="1141410" y="1623060"/>
            <a:ext cx="4878389" cy="5063490"/>
          </a:xfrm>
          <a:prstGeom prst="rect">
            <a:avLst/>
          </a:prstGeom>
          <a:noFill/>
          <a:ln>
            <a:noFill/>
          </a:ln>
        </p:spPr>
        <p:txBody>
          <a:bodyPr anchorCtr="0" anchor="t" bIns="45700" lIns="91425" spcFirstLastPara="1" rIns="91425" wrap="square" tIns="45700">
            <a:normAutofit/>
          </a:bodyPr>
          <a:lstStyle/>
          <a:p>
            <a:pPr indent="-228600" lvl="1" marL="685800" rtl="0" algn="l">
              <a:lnSpc>
                <a:spcPct val="120000"/>
              </a:lnSpc>
              <a:spcBef>
                <a:spcPts val="1000"/>
              </a:spcBef>
              <a:spcAft>
                <a:spcPts val="0"/>
              </a:spcAft>
              <a:buSzPts val="3000"/>
              <a:buChar char="•"/>
            </a:pPr>
            <a:r>
              <a:rPr lang="en-CA"/>
              <a:t>Roles and Responsibilities</a:t>
            </a:r>
            <a:endParaRPr/>
          </a:p>
          <a:p>
            <a:pPr indent="-228600" lvl="0" marL="228600" rtl="0" algn="l">
              <a:lnSpc>
                <a:spcPct val="120000"/>
              </a:lnSpc>
              <a:spcBef>
                <a:spcPts val="1000"/>
              </a:spcBef>
              <a:spcAft>
                <a:spcPts val="0"/>
              </a:spcAft>
              <a:buClr>
                <a:schemeClr val="lt1"/>
              </a:buClr>
              <a:buSzPts val="3000"/>
              <a:buChar char="•"/>
            </a:pPr>
            <a:r>
              <a:rPr lang="en-CA"/>
              <a:t>VP </a:t>
            </a:r>
            <a:endParaRPr/>
          </a:p>
          <a:p>
            <a:pPr indent="-228600" lvl="1" marL="685800" rtl="0" algn="l">
              <a:lnSpc>
                <a:spcPct val="120000"/>
              </a:lnSpc>
              <a:spcBef>
                <a:spcPts val="500"/>
              </a:spcBef>
              <a:spcAft>
                <a:spcPts val="0"/>
              </a:spcAft>
              <a:buClr>
                <a:schemeClr val="lt1"/>
              </a:buClr>
              <a:buSzPts val="2500"/>
              <a:buChar char="•"/>
            </a:pPr>
            <a:r>
              <a:rPr lang="en-CA"/>
              <a:t>Development</a:t>
            </a:r>
            <a:endParaRPr/>
          </a:p>
          <a:p>
            <a:pPr indent="-228600" lvl="1" marL="685800" rtl="0" algn="l">
              <a:lnSpc>
                <a:spcPct val="120000"/>
              </a:lnSpc>
              <a:spcBef>
                <a:spcPts val="500"/>
              </a:spcBef>
              <a:spcAft>
                <a:spcPts val="0"/>
              </a:spcAft>
              <a:buClr>
                <a:schemeClr val="lt1"/>
              </a:buClr>
              <a:buSzPts val="2500"/>
              <a:buChar char="•"/>
            </a:pPr>
            <a:r>
              <a:rPr lang="en-CA"/>
              <a:t>Qualifications</a:t>
            </a:r>
            <a:endParaRPr/>
          </a:p>
          <a:p>
            <a:pPr indent="-228600" lvl="1" marL="685800" rtl="0" algn="l">
              <a:lnSpc>
                <a:spcPct val="120000"/>
              </a:lnSpc>
              <a:spcBef>
                <a:spcPts val="500"/>
              </a:spcBef>
              <a:spcAft>
                <a:spcPts val="0"/>
              </a:spcAft>
              <a:buClr>
                <a:schemeClr val="lt1"/>
              </a:buClr>
              <a:buSzPts val="2500"/>
              <a:buChar char="•"/>
            </a:pPr>
            <a:r>
              <a:rPr lang="en-CA"/>
              <a:t>Dressing Room Policy</a:t>
            </a:r>
            <a:endParaRPr/>
          </a:p>
          <a:p>
            <a:pPr indent="-228600" lvl="1" marL="685800" rtl="0" algn="l">
              <a:lnSpc>
                <a:spcPct val="120000"/>
              </a:lnSpc>
              <a:spcBef>
                <a:spcPts val="500"/>
              </a:spcBef>
              <a:spcAft>
                <a:spcPts val="0"/>
              </a:spcAft>
              <a:buClr>
                <a:schemeClr val="lt1"/>
              </a:buClr>
              <a:buSzPts val="2500"/>
              <a:buChar char="•"/>
            </a:pPr>
            <a:r>
              <a:rPr lang="en-CA"/>
              <a:t>On-Ice Helpers</a:t>
            </a:r>
            <a:endParaRPr/>
          </a:p>
          <a:p>
            <a:pPr indent="-228600" lvl="1" marL="685800" rtl="0" algn="l">
              <a:lnSpc>
                <a:spcPct val="120000"/>
              </a:lnSpc>
              <a:spcBef>
                <a:spcPts val="500"/>
              </a:spcBef>
              <a:spcAft>
                <a:spcPts val="0"/>
              </a:spcAft>
              <a:buSzPts val="2500"/>
              <a:buChar char="•"/>
            </a:pPr>
            <a:r>
              <a:rPr lang="en-CA"/>
              <a:t>CPMHA Constitution</a:t>
            </a:r>
            <a:endParaRPr/>
          </a:p>
          <a:p>
            <a:pPr indent="-228600" lvl="1" marL="685800" rtl="0" algn="l">
              <a:lnSpc>
                <a:spcPct val="120000"/>
              </a:lnSpc>
              <a:spcBef>
                <a:spcPts val="500"/>
              </a:spcBef>
              <a:spcAft>
                <a:spcPts val="0"/>
              </a:spcAft>
              <a:buClr>
                <a:schemeClr val="lt1"/>
              </a:buClr>
              <a:buSzPts val="2500"/>
              <a:buChar char="•"/>
            </a:pPr>
            <a:r>
              <a:rPr lang="en-CA"/>
              <a:t>CPMHA Handbook </a:t>
            </a:r>
            <a:endParaRPr/>
          </a:p>
          <a:p>
            <a:pPr indent="-228600" lvl="1" marL="685800" rtl="0" algn="l">
              <a:lnSpc>
                <a:spcPct val="120000"/>
              </a:lnSpc>
              <a:spcBef>
                <a:spcPts val="500"/>
              </a:spcBef>
              <a:spcAft>
                <a:spcPts val="0"/>
              </a:spcAft>
              <a:buClr>
                <a:schemeClr val="lt1"/>
              </a:buClr>
              <a:buSzPts val="2500"/>
              <a:buChar char="•"/>
            </a:pPr>
            <a:r>
              <a:rPr lang="en-CA"/>
              <a:t>Pathways</a:t>
            </a:r>
            <a:endParaRPr/>
          </a:p>
          <a:p>
            <a:pPr indent="-69850" lvl="1" marL="685800" rtl="0" algn="l">
              <a:lnSpc>
                <a:spcPct val="120000"/>
              </a:lnSpc>
              <a:spcBef>
                <a:spcPts val="500"/>
              </a:spcBef>
              <a:spcAft>
                <a:spcPts val="0"/>
              </a:spcAft>
              <a:buClr>
                <a:schemeClr val="lt1"/>
              </a:buClr>
              <a:buSzPts val="2500"/>
              <a:buNone/>
            </a:pPr>
            <a:r>
              <a:t/>
            </a:r>
            <a:endParaRPr/>
          </a:p>
        </p:txBody>
      </p:sp>
      <p:sp>
        <p:nvSpPr>
          <p:cNvPr id="491" name="Google Shape;491;p9"/>
          <p:cNvSpPr txBox="1"/>
          <p:nvPr>
            <p:ph idx="2" type="body"/>
          </p:nvPr>
        </p:nvSpPr>
        <p:spPr>
          <a:xfrm>
            <a:off x="6172200" y="1623060"/>
            <a:ext cx="4875211" cy="4777740"/>
          </a:xfrm>
          <a:prstGeom prst="rect">
            <a:avLst/>
          </a:prstGeom>
          <a:noFill/>
          <a:ln>
            <a:noFill/>
          </a:ln>
        </p:spPr>
        <p:txBody>
          <a:bodyPr anchorCtr="0" anchor="t" bIns="45700" lIns="91425" spcFirstLastPara="1" rIns="91425" wrap="square" tIns="45700">
            <a:normAutofit fontScale="85000" lnSpcReduction="20000"/>
          </a:bodyPr>
          <a:lstStyle/>
          <a:p>
            <a:pPr indent="-176211" lvl="0" marL="228600" rtl="0" algn="l">
              <a:lnSpc>
                <a:spcPct val="120000"/>
              </a:lnSpc>
              <a:spcBef>
                <a:spcPts val="1000"/>
              </a:spcBef>
              <a:spcAft>
                <a:spcPts val="0"/>
              </a:spcAft>
              <a:buClr>
                <a:schemeClr val="lt1"/>
              </a:buClr>
              <a:buSzPct val="125000"/>
              <a:buChar char="•"/>
            </a:pPr>
            <a:r>
              <a:rPr lang="en-CA"/>
              <a:t>Ice Scheduler</a:t>
            </a:r>
            <a:endParaRPr/>
          </a:p>
          <a:p>
            <a:pPr indent="-180975" lvl="1" marL="685800" rtl="0" algn="l">
              <a:lnSpc>
                <a:spcPct val="120000"/>
              </a:lnSpc>
              <a:spcBef>
                <a:spcPts val="500"/>
              </a:spcBef>
              <a:spcAft>
                <a:spcPts val="0"/>
              </a:spcAft>
              <a:buClr>
                <a:schemeClr val="lt1"/>
              </a:buClr>
              <a:buSzPct val="125000"/>
              <a:buChar char="•"/>
            </a:pPr>
            <a:r>
              <a:rPr lang="en-CA"/>
              <a:t>Ice release</a:t>
            </a:r>
            <a:endParaRPr/>
          </a:p>
          <a:p>
            <a:pPr indent="-180975" lvl="1" marL="685800" rtl="0" algn="l">
              <a:lnSpc>
                <a:spcPct val="120000"/>
              </a:lnSpc>
              <a:spcBef>
                <a:spcPts val="500"/>
              </a:spcBef>
              <a:spcAft>
                <a:spcPts val="0"/>
              </a:spcAft>
              <a:buClr>
                <a:schemeClr val="lt1"/>
              </a:buClr>
              <a:buSzPct val="125000"/>
              <a:buChar char="•"/>
            </a:pPr>
            <a:r>
              <a:rPr lang="en-CA"/>
              <a:t>Tournaments</a:t>
            </a:r>
            <a:endParaRPr/>
          </a:p>
          <a:p>
            <a:pPr indent="-180975" lvl="0" marL="228600" rtl="0" algn="l">
              <a:lnSpc>
                <a:spcPct val="120000"/>
              </a:lnSpc>
              <a:spcBef>
                <a:spcPts val="1000"/>
              </a:spcBef>
              <a:spcAft>
                <a:spcPts val="0"/>
              </a:spcAft>
              <a:buSzPct val="125000"/>
              <a:buChar char="•"/>
            </a:pPr>
            <a:r>
              <a:rPr lang="en-CA"/>
              <a:t>Coach Mentor </a:t>
            </a:r>
            <a:endParaRPr/>
          </a:p>
          <a:p>
            <a:pPr indent="-176211" lvl="0" marL="228600" rtl="0" algn="l">
              <a:lnSpc>
                <a:spcPct val="120000"/>
              </a:lnSpc>
              <a:spcBef>
                <a:spcPts val="1000"/>
              </a:spcBef>
              <a:spcAft>
                <a:spcPts val="0"/>
              </a:spcAft>
              <a:buClr>
                <a:schemeClr val="lt1"/>
              </a:buClr>
              <a:buSzPct val="125000"/>
              <a:buChar char="•"/>
            </a:pPr>
            <a:r>
              <a:rPr lang="en-CA"/>
              <a:t>Referee in Chief</a:t>
            </a:r>
            <a:endParaRPr/>
          </a:p>
          <a:p>
            <a:pPr indent="-185737" lvl="1" marL="685800" rtl="0" algn="l">
              <a:lnSpc>
                <a:spcPct val="120000"/>
              </a:lnSpc>
              <a:spcBef>
                <a:spcPts val="500"/>
              </a:spcBef>
              <a:spcAft>
                <a:spcPts val="0"/>
              </a:spcAft>
              <a:buSzPct val="112500"/>
              <a:buChar char="•"/>
            </a:pPr>
            <a:r>
              <a:rPr lang="en-CA"/>
              <a:t>Rule change</a:t>
            </a:r>
            <a:endParaRPr/>
          </a:p>
          <a:p>
            <a:pPr indent="-176211" lvl="0" marL="228600" rtl="0" algn="l">
              <a:lnSpc>
                <a:spcPct val="120000"/>
              </a:lnSpc>
              <a:spcBef>
                <a:spcPts val="1000"/>
              </a:spcBef>
              <a:spcAft>
                <a:spcPts val="0"/>
              </a:spcAft>
              <a:buClr>
                <a:schemeClr val="lt1"/>
              </a:buClr>
              <a:buSzPct val="125000"/>
              <a:buChar char="•"/>
            </a:pPr>
            <a:r>
              <a:rPr lang="en-CA"/>
              <a:t>Risk &amp; Safety</a:t>
            </a:r>
            <a:endParaRPr/>
          </a:p>
          <a:p>
            <a:pPr indent="-176212" lvl="1" marL="685800" rtl="0" algn="l">
              <a:lnSpc>
                <a:spcPct val="120000"/>
              </a:lnSpc>
              <a:spcBef>
                <a:spcPts val="1000"/>
              </a:spcBef>
              <a:spcAft>
                <a:spcPts val="0"/>
              </a:spcAft>
              <a:buSzPct val="125000"/>
              <a:buChar char="•"/>
            </a:pPr>
            <a:r>
              <a:rPr lang="en-CA"/>
              <a:t>Hearings</a:t>
            </a:r>
            <a:endParaRPr/>
          </a:p>
          <a:p>
            <a:pPr indent="-176212" lvl="1" marL="685800" rtl="0" algn="l">
              <a:lnSpc>
                <a:spcPct val="120000"/>
              </a:lnSpc>
              <a:spcBef>
                <a:spcPts val="1000"/>
              </a:spcBef>
              <a:spcAft>
                <a:spcPts val="0"/>
              </a:spcAft>
              <a:buSzPct val="125000"/>
              <a:buChar char="•"/>
            </a:pPr>
            <a:r>
              <a:rPr lang="en-CA"/>
              <a:t>Discipline Framework</a:t>
            </a:r>
            <a:endParaRPr/>
          </a:p>
          <a:p>
            <a:pPr indent="-176211" lvl="0" marL="228600" rtl="0" algn="l">
              <a:lnSpc>
                <a:spcPct val="120000"/>
              </a:lnSpc>
              <a:spcBef>
                <a:spcPts val="1000"/>
              </a:spcBef>
              <a:spcAft>
                <a:spcPts val="0"/>
              </a:spcAft>
              <a:buClr>
                <a:schemeClr val="lt1"/>
              </a:buClr>
              <a:buSzPct val="125000"/>
              <a:buChar char="•"/>
            </a:pPr>
            <a:r>
              <a:rPr lang="en-CA"/>
              <a:t>Webmaster</a:t>
            </a:r>
            <a:endParaRPr/>
          </a:p>
          <a:p>
            <a:pPr indent="-180975" lvl="1" marL="685800" rtl="0" algn="l">
              <a:lnSpc>
                <a:spcPct val="120000"/>
              </a:lnSpc>
              <a:spcBef>
                <a:spcPts val="500"/>
              </a:spcBef>
              <a:spcAft>
                <a:spcPts val="0"/>
              </a:spcAft>
              <a:buClr>
                <a:schemeClr val="lt1"/>
              </a:buClr>
              <a:buSzPct val="125000"/>
              <a:buChar char="•"/>
            </a:pPr>
            <a:r>
              <a:rPr lang="en-CA"/>
              <a:t>Sportsheadz Introduction</a:t>
            </a:r>
            <a:endParaRPr/>
          </a:p>
          <a:p>
            <a:pPr indent="-176211" lvl="0" marL="228600" rtl="0" algn="l">
              <a:lnSpc>
                <a:spcPct val="120000"/>
              </a:lnSpc>
              <a:spcBef>
                <a:spcPts val="1000"/>
              </a:spcBef>
              <a:spcAft>
                <a:spcPts val="0"/>
              </a:spcAft>
              <a:buClr>
                <a:schemeClr val="lt1"/>
              </a:buClr>
              <a:buSzPct val="125000"/>
              <a:buChar char="•"/>
            </a:pPr>
            <a:r>
              <a:rPr lang="en-CA"/>
              <a:t>Equipment</a:t>
            </a:r>
            <a:endParaRPr/>
          </a:p>
          <a:p>
            <a:pPr indent="-38100" lvl="0" marL="228600" rtl="0" algn="l">
              <a:lnSpc>
                <a:spcPct val="120000"/>
              </a:lnSpc>
              <a:spcBef>
                <a:spcPts val="1000"/>
              </a:spcBef>
              <a:spcAft>
                <a:spcPts val="0"/>
              </a:spcAft>
              <a:buClr>
                <a:schemeClr val="lt1"/>
              </a:buClr>
              <a:buSzPct val="125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cxnSp>
        <p:nvCxnSpPr>
          <p:cNvPr id="496" name="Google Shape;496;p5"/>
          <p:cNvCxnSpPr/>
          <p:nvPr/>
        </p:nvCxnSpPr>
        <p:spPr>
          <a:xfrm flipH="1">
            <a:off x="2685025" y="4276125"/>
            <a:ext cx="1465500" cy="586200"/>
          </a:xfrm>
          <a:prstGeom prst="straightConnector1">
            <a:avLst/>
          </a:prstGeom>
          <a:noFill/>
          <a:ln cap="flat" cmpd="sng" w="9525">
            <a:solidFill>
              <a:schemeClr val="dk2"/>
            </a:solidFill>
            <a:prstDash val="solid"/>
            <a:round/>
            <a:headEnd len="sm" w="sm" type="none"/>
            <a:tailEnd len="med" w="med" type="triangle"/>
          </a:ln>
        </p:spPr>
      </p:cxnSp>
      <p:pic>
        <p:nvPicPr>
          <p:cNvPr id="497" name="Google Shape;497;p5"/>
          <p:cNvPicPr preferRelativeResize="0"/>
          <p:nvPr/>
        </p:nvPicPr>
        <p:blipFill rotWithShape="1">
          <a:blip r:embed="rId3">
            <a:alphaModFix/>
          </a:blip>
          <a:srcRect b="0" l="0" r="0" t="0"/>
          <a:stretch/>
        </p:blipFill>
        <p:spPr>
          <a:xfrm>
            <a:off x="601750" y="68675"/>
            <a:ext cx="10758450" cy="6573001"/>
          </a:xfrm>
          <a:prstGeom prst="rect">
            <a:avLst/>
          </a:prstGeom>
          <a:noFill/>
          <a:ln>
            <a:noFill/>
          </a:ln>
        </p:spPr>
      </p:pic>
      <p:sp>
        <p:nvSpPr>
          <p:cNvPr id="498" name="Google Shape;498;p5"/>
          <p:cNvSpPr/>
          <p:nvPr/>
        </p:nvSpPr>
        <p:spPr>
          <a:xfrm rot="5400000">
            <a:off x="2383700" y="3924450"/>
            <a:ext cx="527400" cy="586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
        <p:nvSpPr>
          <p:cNvPr id="499" name="Google Shape;499;p5"/>
          <p:cNvSpPr/>
          <p:nvPr/>
        </p:nvSpPr>
        <p:spPr>
          <a:xfrm>
            <a:off x="1738925" y="2048750"/>
            <a:ext cx="301500" cy="787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
        <p:nvSpPr>
          <p:cNvPr id="500" name="Google Shape;500;p5"/>
          <p:cNvSpPr/>
          <p:nvPr/>
        </p:nvSpPr>
        <p:spPr>
          <a:xfrm>
            <a:off x="4318000" y="5163725"/>
            <a:ext cx="15072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Team Roster</a:t>
            </a:r>
            <a:endParaRPr/>
          </a:p>
        </p:txBody>
      </p:sp>
      <p:sp>
        <p:nvSpPr>
          <p:cNvPr id="259" name="Google Shape;259;p55"/>
          <p:cNvSpPr txBox="1"/>
          <p:nvPr>
            <p:ph idx="1" type="body"/>
          </p:nvPr>
        </p:nvSpPr>
        <p:spPr>
          <a:xfrm>
            <a:off x="775950" y="1896150"/>
            <a:ext cx="5643600" cy="4590600"/>
          </a:xfrm>
          <a:prstGeom prst="rect">
            <a:avLst/>
          </a:prstGeom>
          <a:noFill/>
          <a:ln>
            <a:noFill/>
          </a:ln>
        </p:spPr>
        <p:txBody>
          <a:bodyPr anchorCtr="0" anchor="t" bIns="45700" lIns="91425" spcFirstLastPara="1" rIns="91425" wrap="square" tIns="45700">
            <a:normAutofit lnSpcReduction="10000"/>
          </a:bodyPr>
          <a:lstStyle/>
          <a:p>
            <a:pPr indent="-383059" lvl="0" marL="457200" rtl="0" algn="l">
              <a:lnSpc>
                <a:spcPct val="120000"/>
              </a:lnSpc>
              <a:spcBef>
                <a:spcPts val="1000"/>
              </a:spcBef>
              <a:spcAft>
                <a:spcPts val="0"/>
              </a:spcAft>
              <a:buClr>
                <a:schemeClr val="lt1"/>
              </a:buClr>
              <a:buSzPts val="2432"/>
              <a:buChar char="•"/>
            </a:pPr>
            <a:r>
              <a:rPr lang="en-CA"/>
              <a:t>Head Coach</a:t>
            </a:r>
            <a:endParaRPr/>
          </a:p>
          <a:p>
            <a:pPr indent="-383059" lvl="0" marL="457200" rtl="0" algn="l">
              <a:lnSpc>
                <a:spcPct val="120000"/>
              </a:lnSpc>
              <a:spcBef>
                <a:spcPts val="1000"/>
              </a:spcBef>
              <a:spcAft>
                <a:spcPts val="0"/>
              </a:spcAft>
              <a:buClr>
                <a:schemeClr val="lt1"/>
              </a:buClr>
              <a:buSzPts val="2432"/>
              <a:buChar char="•"/>
            </a:pPr>
            <a:r>
              <a:rPr lang="en-CA"/>
              <a:t>A/Coach x 2 (U7-U11)</a:t>
            </a:r>
            <a:endParaRPr/>
          </a:p>
          <a:p>
            <a:pPr indent="-383058" lvl="0" marL="457200" rtl="0" algn="l">
              <a:lnSpc>
                <a:spcPct val="120000"/>
              </a:lnSpc>
              <a:spcBef>
                <a:spcPts val="1000"/>
              </a:spcBef>
              <a:spcAft>
                <a:spcPts val="0"/>
              </a:spcAft>
              <a:buClr>
                <a:schemeClr val="lt1"/>
              </a:buClr>
              <a:buSzPts val="2432"/>
              <a:buChar char="•"/>
            </a:pPr>
            <a:r>
              <a:rPr lang="en-CA"/>
              <a:t>A/Coach x 3 (1</a:t>
            </a:r>
            <a:r>
              <a:rPr baseline="30000" lang="en-CA"/>
              <a:t>st</a:t>
            </a:r>
            <a:r>
              <a:rPr lang="en-CA"/>
              <a:t> year U7 teams)</a:t>
            </a:r>
            <a:endParaRPr/>
          </a:p>
          <a:p>
            <a:pPr indent="-373213" lvl="0" marL="457200" rtl="0" algn="l">
              <a:lnSpc>
                <a:spcPct val="120000"/>
              </a:lnSpc>
              <a:spcBef>
                <a:spcPts val="1000"/>
              </a:spcBef>
              <a:spcAft>
                <a:spcPts val="0"/>
              </a:spcAft>
              <a:buSzPts val="2250"/>
              <a:buChar char="•"/>
            </a:pPr>
            <a:r>
              <a:rPr lang="en-CA"/>
              <a:t>On-Ice Helpers </a:t>
            </a:r>
            <a:endParaRPr/>
          </a:p>
          <a:p>
            <a:pPr indent="-383059" lvl="0" marL="457200" rtl="0" algn="l">
              <a:lnSpc>
                <a:spcPct val="120000"/>
              </a:lnSpc>
              <a:spcBef>
                <a:spcPts val="1000"/>
              </a:spcBef>
              <a:spcAft>
                <a:spcPts val="0"/>
              </a:spcAft>
              <a:buClr>
                <a:schemeClr val="lt1"/>
              </a:buClr>
              <a:buSzPts val="2432"/>
              <a:buChar char="•"/>
            </a:pPr>
            <a:r>
              <a:rPr lang="en-CA"/>
              <a:t>Trainer </a:t>
            </a:r>
            <a:endParaRPr/>
          </a:p>
          <a:p>
            <a:pPr indent="-383059" lvl="0" marL="457200" rtl="0" algn="l">
              <a:lnSpc>
                <a:spcPct val="120000"/>
              </a:lnSpc>
              <a:spcBef>
                <a:spcPts val="1000"/>
              </a:spcBef>
              <a:spcAft>
                <a:spcPts val="0"/>
              </a:spcAft>
              <a:buClr>
                <a:schemeClr val="lt1"/>
              </a:buClr>
              <a:buSzPts val="2432"/>
              <a:buChar char="•"/>
            </a:pPr>
            <a:r>
              <a:rPr lang="en-CA"/>
              <a:t>Manager</a:t>
            </a:r>
            <a:endParaRPr/>
          </a:p>
          <a:p>
            <a:pPr indent="-383059" lvl="0" marL="457200" rtl="0" algn="l">
              <a:lnSpc>
                <a:spcPct val="120000"/>
              </a:lnSpc>
              <a:spcBef>
                <a:spcPts val="1000"/>
              </a:spcBef>
              <a:spcAft>
                <a:spcPts val="0"/>
              </a:spcAft>
              <a:buClr>
                <a:schemeClr val="lt1"/>
              </a:buClr>
              <a:buSzPts val="2432"/>
              <a:buChar char="•"/>
            </a:pPr>
            <a:r>
              <a:rPr lang="en-CA"/>
              <a:t>Treasurer</a:t>
            </a:r>
            <a:endParaRPr/>
          </a:p>
          <a:p>
            <a:pPr indent="-383059" lvl="0" marL="457200" rtl="0" algn="l">
              <a:lnSpc>
                <a:spcPct val="120000"/>
              </a:lnSpc>
              <a:spcBef>
                <a:spcPts val="1000"/>
              </a:spcBef>
              <a:spcAft>
                <a:spcPts val="0"/>
              </a:spcAft>
              <a:buClr>
                <a:schemeClr val="lt1"/>
              </a:buClr>
              <a:buSzPts val="2432"/>
              <a:buChar char="•"/>
            </a:pPr>
            <a:r>
              <a:rPr lang="en-CA"/>
              <a:t>Equipment Manager</a:t>
            </a:r>
            <a:endParaRPr/>
          </a:p>
          <a:p>
            <a:pPr indent="-228600" lvl="0" marL="457200" rtl="0" algn="l">
              <a:lnSpc>
                <a:spcPct val="120000"/>
              </a:lnSpc>
              <a:spcBef>
                <a:spcPts val="1000"/>
              </a:spcBef>
              <a:spcAft>
                <a:spcPts val="0"/>
              </a:spcAft>
              <a:buClr>
                <a:schemeClr val="lt1"/>
              </a:buClr>
              <a:buSzPts val="2432"/>
              <a:buNone/>
            </a:pPr>
            <a:r>
              <a:t/>
            </a:r>
            <a:endParaRPr/>
          </a:p>
        </p:txBody>
      </p:sp>
      <p:sp>
        <p:nvSpPr>
          <p:cNvPr id="260" name="Google Shape;260;p55"/>
          <p:cNvSpPr txBox="1"/>
          <p:nvPr>
            <p:ph idx="2" type="body"/>
          </p:nvPr>
        </p:nvSpPr>
        <p:spPr>
          <a:xfrm>
            <a:off x="6319300" y="1797300"/>
            <a:ext cx="4975500" cy="3541800"/>
          </a:xfrm>
          <a:prstGeom prst="rect">
            <a:avLst/>
          </a:prstGeom>
          <a:noFill/>
          <a:ln>
            <a:noFill/>
          </a:ln>
        </p:spPr>
        <p:txBody>
          <a:bodyPr anchorCtr="0" anchor="t" bIns="45700" lIns="91425" spcFirstLastPara="1" rIns="91425" wrap="square" tIns="45700">
            <a:normAutofit fontScale="85000" lnSpcReduction="10000"/>
          </a:bodyPr>
          <a:lstStyle/>
          <a:p>
            <a:pPr indent="-371475" lvl="0" marL="457200" rtl="0" algn="l">
              <a:lnSpc>
                <a:spcPct val="120000"/>
              </a:lnSpc>
              <a:spcBef>
                <a:spcPts val="1000"/>
              </a:spcBef>
              <a:spcAft>
                <a:spcPts val="0"/>
              </a:spcAft>
              <a:buClr>
                <a:schemeClr val="lt1"/>
              </a:buClr>
              <a:buSzPct val="110294"/>
              <a:buChar char="•"/>
            </a:pPr>
            <a:r>
              <a:rPr lang="en-CA"/>
              <a:t>Draft Team rosters (excel sheet with player name, and jersey number) are due to the registrar by 15 Oct </a:t>
            </a:r>
            <a:endParaRPr/>
          </a:p>
          <a:p>
            <a:pPr indent="-371475" lvl="0" marL="457200" rtl="0" algn="l">
              <a:lnSpc>
                <a:spcPct val="120000"/>
              </a:lnSpc>
              <a:spcBef>
                <a:spcPts val="1000"/>
              </a:spcBef>
              <a:spcAft>
                <a:spcPts val="0"/>
              </a:spcAft>
              <a:buClr>
                <a:schemeClr val="lt1"/>
              </a:buClr>
              <a:buSzPct val="110294"/>
              <a:buChar char="•"/>
            </a:pPr>
            <a:r>
              <a:rPr lang="en-CA"/>
              <a:t>Final rosters are due to registrar 15 Nov</a:t>
            </a:r>
            <a:endParaRPr/>
          </a:p>
          <a:p>
            <a:pPr indent="-371475" lvl="0" marL="457200" rtl="0" algn="l">
              <a:lnSpc>
                <a:spcPct val="120000"/>
              </a:lnSpc>
              <a:spcBef>
                <a:spcPts val="1000"/>
              </a:spcBef>
              <a:spcAft>
                <a:spcPts val="0"/>
              </a:spcAft>
              <a:buClr>
                <a:schemeClr val="lt1"/>
              </a:buClr>
              <a:buSzPct val="110294"/>
              <a:buChar char="•"/>
            </a:pPr>
            <a:r>
              <a:rPr lang="en-CA"/>
              <a:t>Season starts 19 Oct 24</a:t>
            </a:r>
            <a:endParaRPr/>
          </a:p>
          <a:p>
            <a:pPr indent="0" lvl="0" marL="0" rtl="0" algn="l">
              <a:lnSpc>
                <a:spcPct val="120000"/>
              </a:lnSpc>
              <a:spcBef>
                <a:spcPts val="1000"/>
              </a:spcBef>
              <a:spcAft>
                <a:spcPts val="0"/>
              </a:spcAft>
              <a:buSzPct val="110294"/>
              <a:buNone/>
            </a:pPr>
            <a:r>
              <a:t/>
            </a:r>
            <a:endParaRPr/>
          </a:p>
          <a:p>
            <a:pPr indent="0" lvl="0" marL="0" rtl="0" algn="l">
              <a:lnSpc>
                <a:spcPct val="120000"/>
              </a:lnSpc>
              <a:spcBef>
                <a:spcPts val="1000"/>
              </a:spcBef>
              <a:spcAft>
                <a:spcPts val="0"/>
              </a:spcAft>
              <a:buSzPct val="147058"/>
              <a:buNone/>
            </a:pPr>
            <a:r>
              <a:rPr lang="en-CA" sz="1800"/>
              <a:t>Templates for Team Participants Form and Team Officials List are available CPMHA.ca&gt;Operations&gt;Forms&gt;Manager</a:t>
            </a:r>
            <a:endParaRPr sz="1800"/>
          </a:p>
          <a:p>
            <a:pPr indent="0" lvl="0" marL="0" rtl="0" algn="l">
              <a:lnSpc>
                <a:spcPct val="120000"/>
              </a:lnSpc>
              <a:spcBef>
                <a:spcPts val="1000"/>
              </a:spcBef>
              <a:spcAft>
                <a:spcPts val="0"/>
              </a:spcAft>
              <a:buSzPct val="147058"/>
              <a:buNone/>
            </a:pPr>
            <a:r>
              <a:t/>
            </a:r>
            <a:endParaRPr sz="1800"/>
          </a:p>
          <a:p>
            <a:pPr indent="0" lvl="0" marL="0" rtl="0" algn="l">
              <a:lnSpc>
                <a:spcPct val="120000"/>
              </a:lnSpc>
              <a:spcBef>
                <a:spcPts val="1000"/>
              </a:spcBef>
              <a:spcAft>
                <a:spcPts val="0"/>
              </a:spcAft>
              <a:buSzPct val="147058"/>
              <a:buNone/>
            </a:pPr>
            <a:r>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H/Coach</a:t>
            </a:r>
            <a:endParaRPr/>
          </a:p>
        </p:txBody>
      </p:sp>
      <p:sp>
        <p:nvSpPr>
          <p:cNvPr id="506" name="Google Shape;506;p89"/>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55000" lnSpcReduction="20000"/>
          </a:bodyPr>
          <a:lstStyle/>
          <a:p>
            <a:pPr indent="-371475" lvl="0" marL="457200" rtl="0" algn="l">
              <a:lnSpc>
                <a:spcPct val="120000"/>
              </a:lnSpc>
              <a:spcBef>
                <a:spcPts val="1000"/>
              </a:spcBef>
              <a:spcAft>
                <a:spcPts val="0"/>
              </a:spcAft>
              <a:buClr>
                <a:schemeClr val="lt1"/>
              </a:buClr>
              <a:buSzPct val="170452"/>
              <a:buChar char="•"/>
            </a:pPr>
            <a:r>
              <a:rPr lang="en-CA"/>
              <a:t>Being organized, consistent, fair and available</a:t>
            </a:r>
            <a:endParaRPr/>
          </a:p>
          <a:p>
            <a:pPr indent="-371475" lvl="0" marL="457200" rtl="0" algn="l">
              <a:lnSpc>
                <a:spcPct val="120000"/>
              </a:lnSpc>
              <a:spcBef>
                <a:spcPts val="1000"/>
              </a:spcBef>
              <a:spcAft>
                <a:spcPts val="0"/>
              </a:spcAft>
              <a:buClr>
                <a:schemeClr val="lt1"/>
              </a:buClr>
              <a:buSzPct val="170452"/>
              <a:buChar char="•"/>
            </a:pPr>
            <a:r>
              <a:rPr lang="en-CA"/>
              <a:t>Having well-organized and appropriate practices</a:t>
            </a:r>
            <a:endParaRPr/>
          </a:p>
          <a:p>
            <a:pPr indent="-371475" lvl="0" marL="457200" rtl="0" algn="l">
              <a:lnSpc>
                <a:spcPct val="120000"/>
              </a:lnSpc>
              <a:spcBef>
                <a:spcPts val="1000"/>
              </a:spcBef>
              <a:spcAft>
                <a:spcPts val="0"/>
              </a:spcAft>
              <a:buClr>
                <a:schemeClr val="lt1"/>
              </a:buClr>
              <a:buSzPct val="170452"/>
              <a:buChar char="•"/>
            </a:pPr>
            <a:r>
              <a:rPr lang="en-CA"/>
              <a:t>Ensuring that a certified Trainer is on the bench at all games</a:t>
            </a:r>
            <a:endParaRPr/>
          </a:p>
          <a:p>
            <a:pPr indent="-371475" lvl="0" marL="457200" rtl="0" algn="l">
              <a:lnSpc>
                <a:spcPct val="120000"/>
              </a:lnSpc>
              <a:spcBef>
                <a:spcPts val="1000"/>
              </a:spcBef>
              <a:spcAft>
                <a:spcPts val="0"/>
              </a:spcAft>
              <a:buClr>
                <a:schemeClr val="lt1"/>
              </a:buClr>
              <a:buSzPct val="170452"/>
              <a:buChar char="•"/>
            </a:pPr>
            <a:r>
              <a:rPr lang="en-CA"/>
              <a:t>Ensuring all the rules and regulations of all hockey bodies are followed at all times, including the</a:t>
            </a:r>
            <a:endParaRPr/>
          </a:p>
          <a:p>
            <a:pPr indent="-371475" lvl="0" marL="457200" rtl="0" algn="l">
              <a:lnSpc>
                <a:spcPct val="120000"/>
              </a:lnSpc>
              <a:spcBef>
                <a:spcPts val="1000"/>
              </a:spcBef>
              <a:spcAft>
                <a:spcPts val="0"/>
              </a:spcAft>
              <a:buClr>
                <a:schemeClr val="lt1"/>
              </a:buClr>
              <a:buSzPct val="170452"/>
              <a:buChar char="•"/>
            </a:pPr>
            <a:r>
              <a:rPr lang="en-CA"/>
              <a:t>“Two-Deep Rule”, bullying and harassment rules and hazing rules</a:t>
            </a:r>
            <a:endParaRPr/>
          </a:p>
          <a:p>
            <a:pPr indent="-371475" lvl="0" marL="457200" rtl="0" algn="l">
              <a:lnSpc>
                <a:spcPct val="120000"/>
              </a:lnSpc>
              <a:spcBef>
                <a:spcPts val="1000"/>
              </a:spcBef>
              <a:spcAft>
                <a:spcPts val="0"/>
              </a:spcAft>
              <a:buClr>
                <a:schemeClr val="lt1"/>
              </a:buClr>
              <a:buSzPct val="170452"/>
              <a:buChar char="•"/>
            </a:pPr>
            <a:r>
              <a:rPr lang="en-CA"/>
              <a:t>Applying discipline fairly, when and where required</a:t>
            </a:r>
            <a:endParaRPr/>
          </a:p>
          <a:p>
            <a:pPr indent="-371475" lvl="0" marL="457200" rtl="0" algn="l">
              <a:lnSpc>
                <a:spcPct val="120000"/>
              </a:lnSpc>
              <a:spcBef>
                <a:spcPts val="1000"/>
              </a:spcBef>
              <a:spcAft>
                <a:spcPts val="0"/>
              </a:spcAft>
              <a:buClr>
                <a:schemeClr val="lt1"/>
              </a:buClr>
              <a:buSzPct val="170452"/>
              <a:buChar char="•"/>
            </a:pPr>
            <a:r>
              <a:rPr lang="en-CA"/>
              <a:t>Dealing with potential problems early and seeking assistance from the CPMHA when required</a:t>
            </a:r>
            <a:endParaRPr/>
          </a:p>
          <a:p>
            <a:pPr indent="-371475" lvl="0" marL="457200" rtl="0" algn="l">
              <a:lnSpc>
                <a:spcPct val="120000"/>
              </a:lnSpc>
              <a:spcBef>
                <a:spcPts val="1000"/>
              </a:spcBef>
              <a:spcAft>
                <a:spcPts val="0"/>
              </a:spcAft>
              <a:buClr>
                <a:schemeClr val="lt1"/>
              </a:buClr>
              <a:buSzPct val="170452"/>
              <a:buChar char="•"/>
            </a:pPr>
            <a:r>
              <a:rPr lang="en-CA"/>
              <a:t>Reporting continued discipline problems to the level Convenor</a:t>
            </a:r>
            <a:endParaRPr/>
          </a:p>
        </p:txBody>
      </p:sp>
      <p:sp>
        <p:nvSpPr>
          <p:cNvPr id="507" name="Google Shape;507;p89"/>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fontScale="25000" lnSpcReduction="20000"/>
          </a:bodyPr>
          <a:lstStyle/>
          <a:p>
            <a:pPr indent="-371475" lvl="0" marL="457200" rtl="0" algn="l">
              <a:lnSpc>
                <a:spcPct val="120000"/>
              </a:lnSpc>
              <a:spcBef>
                <a:spcPts val="1000"/>
              </a:spcBef>
              <a:spcAft>
                <a:spcPts val="0"/>
              </a:spcAft>
              <a:buClr>
                <a:schemeClr val="lt1"/>
              </a:buClr>
              <a:buSzPct val="173076"/>
              <a:buChar char="•"/>
            </a:pPr>
            <a:r>
              <a:rPr lang="en-CA" sz="5200"/>
              <a:t>Attending any disciplinary hearings or other such meetings as required</a:t>
            </a:r>
            <a:endParaRPr/>
          </a:p>
          <a:p>
            <a:pPr indent="-371475" lvl="0" marL="457200" rtl="0" algn="l">
              <a:lnSpc>
                <a:spcPct val="120000"/>
              </a:lnSpc>
              <a:spcBef>
                <a:spcPts val="1000"/>
              </a:spcBef>
              <a:spcAft>
                <a:spcPts val="0"/>
              </a:spcAft>
              <a:buClr>
                <a:schemeClr val="lt1"/>
              </a:buClr>
              <a:buSzPct val="173076"/>
              <a:buChar char="•"/>
            </a:pPr>
            <a:r>
              <a:rPr lang="en-CA" sz="5200"/>
              <a:t>Ensuring all certifications and qualifications required for team staff are obtained according to the deadlines set by the CPMHA</a:t>
            </a:r>
            <a:endParaRPr/>
          </a:p>
          <a:p>
            <a:pPr indent="-371475" lvl="0" marL="457200" rtl="0" algn="l">
              <a:lnSpc>
                <a:spcPct val="120000"/>
              </a:lnSpc>
              <a:spcBef>
                <a:spcPts val="1000"/>
              </a:spcBef>
              <a:spcAft>
                <a:spcPts val="0"/>
              </a:spcAft>
              <a:buClr>
                <a:schemeClr val="lt1"/>
              </a:buClr>
              <a:buSzPct val="173076"/>
              <a:buChar char="•"/>
            </a:pPr>
            <a:r>
              <a:rPr lang="en-CA" sz="5200"/>
              <a:t>Attending all coaches’ meetings of the League and Association</a:t>
            </a:r>
            <a:endParaRPr/>
          </a:p>
          <a:p>
            <a:pPr indent="-371475" lvl="0" marL="457200" rtl="0" algn="l">
              <a:lnSpc>
                <a:spcPct val="120000"/>
              </a:lnSpc>
              <a:spcBef>
                <a:spcPts val="1000"/>
              </a:spcBef>
              <a:spcAft>
                <a:spcPts val="0"/>
              </a:spcAft>
              <a:buClr>
                <a:schemeClr val="lt1"/>
              </a:buClr>
              <a:buSzPct val="173076"/>
              <a:buChar char="•"/>
            </a:pPr>
            <a:r>
              <a:rPr lang="en-CA" sz="5200"/>
              <a:t>Selecting tournaments with team parents’ input and team finances in mind</a:t>
            </a:r>
            <a:endParaRPr/>
          </a:p>
          <a:p>
            <a:pPr indent="-371475" lvl="0" marL="457200" rtl="0" algn="l">
              <a:lnSpc>
                <a:spcPct val="120000"/>
              </a:lnSpc>
              <a:spcBef>
                <a:spcPts val="1000"/>
              </a:spcBef>
              <a:spcAft>
                <a:spcPts val="0"/>
              </a:spcAft>
              <a:buClr>
                <a:schemeClr val="lt1"/>
              </a:buClr>
              <a:buSzPct val="173076"/>
              <a:buChar char="•"/>
            </a:pPr>
            <a:r>
              <a:rPr lang="en-CA" sz="5200"/>
              <a:t>Trading or give away unused ice</a:t>
            </a:r>
            <a:endParaRPr/>
          </a:p>
          <a:p>
            <a:pPr indent="-371475" lvl="0" marL="457200" rtl="0" algn="l">
              <a:lnSpc>
                <a:spcPct val="120000"/>
              </a:lnSpc>
              <a:spcBef>
                <a:spcPts val="1000"/>
              </a:spcBef>
              <a:spcAft>
                <a:spcPts val="0"/>
              </a:spcAft>
              <a:buClr>
                <a:schemeClr val="lt1"/>
              </a:buClr>
              <a:buSzPct val="173076"/>
              <a:buChar char="•"/>
            </a:pPr>
            <a:r>
              <a:rPr lang="en-CA" sz="5200"/>
              <a:t>Supporting and abiding by CPMHA Executive decisions and Association policies</a:t>
            </a:r>
            <a:endParaRPr/>
          </a:p>
          <a:p>
            <a:pPr indent="-371475" lvl="0" marL="457200" rtl="0" algn="l">
              <a:lnSpc>
                <a:spcPct val="120000"/>
              </a:lnSpc>
              <a:spcBef>
                <a:spcPts val="1000"/>
              </a:spcBef>
              <a:spcAft>
                <a:spcPts val="0"/>
              </a:spcAft>
              <a:buClr>
                <a:schemeClr val="lt1"/>
              </a:buClr>
              <a:buSzPct val="173076"/>
              <a:buChar char="•"/>
            </a:pPr>
            <a:r>
              <a:rPr lang="en-CA" sz="5200"/>
              <a:t>Preparing and confirming player affiliations as needed</a:t>
            </a:r>
            <a:endParaRPr/>
          </a:p>
          <a:p>
            <a:pPr indent="-371475" lvl="0" marL="457200" rtl="0" algn="l">
              <a:lnSpc>
                <a:spcPct val="120000"/>
              </a:lnSpc>
              <a:spcBef>
                <a:spcPts val="1000"/>
              </a:spcBef>
              <a:spcAft>
                <a:spcPts val="0"/>
              </a:spcAft>
              <a:buClr>
                <a:schemeClr val="lt1"/>
              </a:buClr>
              <a:buSzPct val="173076"/>
              <a:buChar char="•"/>
            </a:pPr>
            <a:r>
              <a:rPr lang="en-CA" sz="5200"/>
              <a:t>Communicating with other coaches, managers, and the level convenor </a:t>
            </a:r>
            <a:endParaRPr/>
          </a:p>
          <a:p>
            <a:pPr indent="-228600" lvl="0" marL="457200" rtl="0" algn="l">
              <a:lnSpc>
                <a:spcPct val="120000"/>
              </a:lnSpc>
              <a:spcBef>
                <a:spcPts val="1000"/>
              </a:spcBef>
              <a:spcAft>
                <a:spcPts val="0"/>
              </a:spcAft>
              <a:buClr>
                <a:schemeClr val="lt1"/>
              </a:buClr>
              <a:buSzPct val="3750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A/Coach</a:t>
            </a:r>
            <a:endParaRPr/>
          </a:p>
        </p:txBody>
      </p:sp>
      <p:sp>
        <p:nvSpPr>
          <p:cNvPr id="513" name="Google Shape;513;p86"/>
          <p:cNvSpPr txBox="1"/>
          <p:nvPr>
            <p:ph idx="1" type="body"/>
          </p:nvPr>
        </p:nvSpPr>
        <p:spPr>
          <a:xfrm>
            <a:off x="1141410" y="2249486"/>
            <a:ext cx="9905998"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Assistant Coaches are responsible for assisting in the drills during practices, as set out by the Head Coach and expected to attend all coaches meetings. It is important that Assistant Coaches support the expectations that the Head Coach has of his/her players at all times.</a:t>
            </a:r>
            <a:endParaRPr/>
          </a:p>
          <a:p>
            <a:pPr indent="-371475" lvl="0" marL="457200" rtl="0" algn="l">
              <a:lnSpc>
                <a:spcPct val="120000"/>
              </a:lnSpc>
              <a:spcBef>
                <a:spcPts val="1000"/>
              </a:spcBef>
              <a:spcAft>
                <a:spcPts val="0"/>
              </a:spcAft>
              <a:buClr>
                <a:schemeClr val="lt1"/>
              </a:buClr>
              <a:buSzPts val="2250"/>
              <a:buChar char="•"/>
            </a:pPr>
            <a:r>
              <a:rPr lang="en-CA"/>
              <a:t>At least one Assistant Coach should have the certifications and qualifications required in the event of the Head Coach’s absence.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519" name="Google Shape;519;p83"/>
          <p:cNvSpPr txBox="1"/>
          <p:nvPr>
            <p:ph idx="1" type="body"/>
          </p:nvPr>
        </p:nvSpPr>
        <p:spPr>
          <a:xfrm>
            <a:off x="1141410" y="2249485"/>
            <a:ext cx="9190367" cy="4113607"/>
          </a:xfrm>
          <a:prstGeom prst="rect">
            <a:avLst/>
          </a:prstGeom>
          <a:noFill/>
          <a:ln>
            <a:noFill/>
          </a:ln>
        </p:spPr>
        <p:txBody>
          <a:bodyPr anchorCtr="0" anchor="t" bIns="45700" lIns="91425" spcFirstLastPara="1" rIns="91425" wrap="square" tIns="45700">
            <a:normAutofit lnSpcReduction="10000"/>
          </a:bodyPr>
          <a:lstStyle/>
          <a:p>
            <a:pPr indent="-371475" lvl="0" marL="457200" rtl="0" algn="l">
              <a:lnSpc>
                <a:spcPct val="120000"/>
              </a:lnSpc>
              <a:spcBef>
                <a:spcPts val="1000"/>
              </a:spcBef>
              <a:spcAft>
                <a:spcPts val="0"/>
              </a:spcAft>
              <a:buClr>
                <a:schemeClr val="lt1"/>
              </a:buClr>
              <a:buSzPts val="2250"/>
              <a:buChar char="•"/>
            </a:pPr>
            <a:r>
              <a:rPr lang="en-CA"/>
              <a:t>Submit Initial Team roster by 15 Oct to the Registrar</a:t>
            </a:r>
            <a:endParaRPr/>
          </a:p>
          <a:p>
            <a:pPr indent="-371475" lvl="0" marL="457200" rtl="0" algn="l">
              <a:lnSpc>
                <a:spcPct val="120000"/>
              </a:lnSpc>
              <a:spcBef>
                <a:spcPts val="1000"/>
              </a:spcBef>
              <a:spcAft>
                <a:spcPts val="0"/>
              </a:spcAft>
              <a:buClr>
                <a:schemeClr val="lt1"/>
              </a:buClr>
              <a:buSzPts val="2250"/>
              <a:buChar char="•"/>
            </a:pPr>
            <a:r>
              <a:rPr lang="en-CA"/>
              <a:t>Submit Final Team roster by 15 Nov</a:t>
            </a:r>
            <a:endParaRPr/>
          </a:p>
          <a:p>
            <a:pPr indent="-371475" lvl="0" marL="457200" rtl="0" algn="l">
              <a:lnSpc>
                <a:spcPct val="120000"/>
              </a:lnSpc>
              <a:spcBef>
                <a:spcPts val="1000"/>
              </a:spcBef>
              <a:spcAft>
                <a:spcPts val="0"/>
              </a:spcAft>
              <a:buClr>
                <a:schemeClr val="lt1"/>
              </a:buClr>
              <a:buSzPts val="2250"/>
              <a:buChar char="•"/>
            </a:pPr>
            <a:r>
              <a:rPr lang="en-CA"/>
              <a:t>Submit Travel permits for all exhibition games and tournaments (this include local)</a:t>
            </a:r>
            <a:endParaRPr/>
          </a:p>
          <a:p>
            <a:pPr indent="-371475" lvl="0" marL="457200" rtl="0" algn="l">
              <a:lnSpc>
                <a:spcPct val="120000"/>
              </a:lnSpc>
              <a:spcBef>
                <a:spcPts val="1000"/>
              </a:spcBef>
              <a:spcAft>
                <a:spcPts val="0"/>
              </a:spcAft>
              <a:buClr>
                <a:schemeClr val="lt1"/>
              </a:buClr>
              <a:buSzPts val="2250"/>
              <a:buChar char="•"/>
            </a:pPr>
            <a:r>
              <a:rPr lang="en-CA"/>
              <a:t>Coaches</a:t>
            </a:r>
            <a:endParaRPr/>
          </a:p>
          <a:p>
            <a:pPr indent="-371475" lvl="1" marL="914400" rtl="0" algn="l">
              <a:lnSpc>
                <a:spcPct val="120000"/>
              </a:lnSpc>
              <a:spcBef>
                <a:spcPts val="500"/>
              </a:spcBef>
              <a:spcAft>
                <a:spcPts val="0"/>
              </a:spcAft>
              <a:buSzPts val="2250"/>
              <a:buChar char="•"/>
            </a:pPr>
            <a:r>
              <a:rPr lang="en-CA"/>
              <a:t>Must be registered for the appropriate clinic before their First Regular season league game or on-ice activity (Initiation program) to remain on the team’s roster. All required courses must have been taken before November 30th of the current season.</a:t>
            </a:r>
            <a:endParaRPr/>
          </a:p>
          <a:p>
            <a:pPr indent="-228600" lvl="0" marL="457200" rtl="0" algn="l">
              <a:lnSpc>
                <a:spcPct val="120000"/>
              </a:lnSpc>
              <a:spcBef>
                <a:spcPts val="1000"/>
              </a:spcBef>
              <a:spcAft>
                <a:spcPts val="0"/>
              </a:spcAft>
              <a:buClr>
                <a:schemeClr val="lt1"/>
              </a:buClr>
              <a:buSzPts val="225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525" name="Google Shape;525;p84"/>
          <p:cNvSpPr txBox="1"/>
          <p:nvPr>
            <p:ph idx="1" type="body"/>
          </p:nvPr>
        </p:nvSpPr>
        <p:spPr>
          <a:xfrm>
            <a:off x="1141410" y="2249485"/>
            <a:ext cx="9190367" cy="4113607"/>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Trainers </a:t>
            </a:r>
            <a:endParaRPr/>
          </a:p>
          <a:p>
            <a:pPr indent="-371475" lvl="1" marL="914400" rtl="0" algn="l">
              <a:lnSpc>
                <a:spcPct val="120000"/>
              </a:lnSpc>
              <a:spcBef>
                <a:spcPts val="500"/>
              </a:spcBef>
              <a:spcAft>
                <a:spcPts val="0"/>
              </a:spcAft>
              <a:buSzPts val="2250"/>
              <a:buChar char="•"/>
            </a:pPr>
            <a:r>
              <a:rPr lang="en-CA"/>
              <a:t>Trainer Level 1 certification/recertification or Trainer Level 2 upgrades/renewals must be done no later than October 31st of the current season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Trainer</a:t>
            </a:r>
            <a:endParaRPr/>
          </a:p>
        </p:txBody>
      </p:sp>
      <p:sp>
        <p:nvSpPr>
          <p:cNvPr id="531" name="Google Shape;531;p6"/>
          <p:cNvSpPr txBox="1"/>
          <p:nvPr>
            <p:ph idx="1" type="body"/>
          </p:nvPr>
        </p:nvSpPr>
        <p:spPr>
          <a:xfrm>
            <a:off x="1141410" y="2249486"/>
            <a:ext cx="4878389" cy="3989996"/>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SzPts val="2386"/>
              <a:buChar char="•"/>
            </a:pPr>
            <a:r>
              <a:rPr lang="en-CA" sz="1400"/>
              <a:t>Maintain up-to-date certification(s) required for the role</a:t>
            </a:r>
            <a:endParaRPr/>
          </a:p>
          <a:p>
            <a:pPr indent="-371475" lvl="0" marL="457200" rtl="0" algn="l">
              <a:lnSpc>
                <a:spcPct val="120000"/>
              </a:lnSpc>
              <a:spcBef>
                <a:spcPts val="1000"/>
              </a:spcBef>
              <a:spcAft>
                <a:spcPts val="0"/>
              </a:spcAft>
              <a:buSzPts val="2386"/>
              <a:buChar char="•"/>
            </a:pPr>
            <a:r>
              <a:rPr lang="en-CA" sz="1400"/>
              <a:t> Ensure a fully stocked first aid kit is available during all games and practices</a:t>
            </a:r>
            <a:endParaRPr/>
          </a:p>
          <a:p>
            <a:pPr indent="-371475" lvl="0" marL="457200" rtl="0" algn="l">
              <a:lnSpc>
                <a:spcPct val="120000"/>
              </a:lnSpc>
              <a:spcBef>
                <a:spcPts val="1000"/>
              </a:spcBef>
              <a:spcAft>
                <a:spcPts val="0"/>
              </a:spcAft>
              <a:buSzPts val="2386"/>
              <a:buChar char="•"/>
            </a:pPr>
            <a:r>
              <a:rPr lang="en-CA" sz="1400"/>
              <a:t>Maintain the completed medical information sheets for each of the players on the team, including any allergies or conditions (e.g., asthma) the player has and any treatments required </a:t>
            </a:r>
            <a:endParaRPr/>
          </a:p>
          <a:p>
            <a:pPr indent="-371475" lvl="0" marL="457200" rtl="0" algn="l">
              <a:lnSpc>
                <a:spcPct val="120000"/>
              </a:lnSpc>
              <a:spcBef>
                <a:spcPts val="1000"/>
              </a:spcBef>
              <a:spcAft>
                <a:spcPts val="0"/>
              </a:spcAft>
              <a:buSzPts val="2386"/>
              <a:buChar char="•"/>
            </a:pPr>
            <a:r>
              <a:rPr lang="en-CA" sz="1400"/>
              <a:t>Ensure that the required accident/injury reports are completed and to certify that injured players only return to play with the appropriate signed medical authorization</a:t>
            </a:r>
            <a:endParaRPr/>
          </a:p>
          <a:p>
            <a:pPr indent="-371475" lvl="0" marL="457200" rtl="0" algn="l">
              <a:lnSpc>
                <a:spcPct val="120000"/>
              </a:lnSpc>
              <a:spcBef>
                <a:spcPts val="1000"/>
              </a:spcBef>
              <a:spcAft>
                <a:spcPts val="0"/>
              </a:spcAft>
              <a:buSzPts val="2386"/>
              <a:buChar char="•"/>
            </a:pPr>
            <a:r>
              <a:rPr lang="en-CA" sz="1400"/>
              <a:t>Monitor physical conditioning to ensure it is consistent with the level of play and ensure that players are physically prepared to function at their age level or the level of play</a:t>
            </a:r>
            <a:endParaRPr/>
          </a:p>
          <a:p>
            <a:pPr indent="0" lvl="0" marL="85725" rtl="0" algn="l">
              <a:lnSpc>
                <a:spcPct val="120000"/>
              </a:lnSpc>
              <a:spcBef>
                <a:spcPts val="1000"/>
              </a:spcBef>
              <a:spcAft>
                <a:spcPts val="0"/>
              </a:spcAft>
              <a:buClr>
                <a:schemeClr val="lt1"/>
              </a:buClr>
              <a:buSzPts val="2386"/>
              <a:buNone/>
            </a:pPr>
            <a:r>
              <a:t/>
            </a:r>
            <a:endParaRPr sz="1400"/>
          </a:p>
        </p:txBody>
      </p:sp>
      <p:sp>
        <p:nvSpPr>
          <p:cNvPr id="532" name="Google Shape;532;p6"/>
          <p:cNvSpPr txBox="1"/>
          <p:nvPr>
            <p:ph idx="2" type="body"/>
          </p:nvPr>
        </p:nvSpPr>
        <p:spPr>
          <a:xfrm>
            <a:off x="6172203" y="2249486"/>
            <a:ext cx="4875300" cy="4433536"/>
          </a:xfrm>
          <a:prstGeom prst="rect">
            <a:avLst/>
          </a:prstGeom>
          <a:noFill/>
          <a:ln>
            <a:noFill/>
          </a:ln>
        </p:spPr>
        <p:txBody>
          <a:bodyPr anchorCtr="0" anchor="t" bIns="45700" lIns="91425" spcFirstLastPara="1" rIns="91425" wrap="square" tIns="45700">
            <a:normAutofit fontScale="62500" lnSpcReduction="20000"/>
          </a:bodyPr>
          <a:lstStyle/>
          <a:p>
            <a:pPr indent="-371529" lvl="0" marL="457200" rtl="0" algn="l">
              <a:lnSpc>
                <a:spcPct val="140000"/>
              </a:lnSpc>
              <a:spcBef>
                <a:spcPts val="1000"/>
              </a:spcBef>
              <a:spcAft>
                <a:spcPts val="0"/>
              </a:spcAft>
              <a:buSzPct val="170453"/>
              <a:buChar char="•"/>
            </a:pPr>
            <a:r>
              <a:rPr lang="en-CA" sz="1900"/>
              <a:t>Ensure that players only participate in on-ice activities with CSA-approved equipment that is safe and in good condition, and in "full" equipment in accordance with all HEO Minor and Hockey Canada regulations </a:t>
            </a:r>
            <a:endParaRPr/>
          </a:p>
          <a:p>
            <a:pPr indent="-371529" lvl="0" marL="457200" rtl="0" algn="l">
              <a:lnSpc>
                <a:spcPct val="140000"/>
              </a:lnSpc>
              <a:spcBef>
                <a:spcPts val="1000"/>
              </a:spcBef>
              <a:spcAft>
                <a:spcPts val="0"/>
              </a:spcAft>
              <a:buSzPct val="170453"/>
              <a:buChar char="•"/>
            </a:pPr>
            <a:r>
              <a:rPr lang="en-CA" sz="1900"/>
              <a:t>Identify and report potentially dangerous situations that may lead to injury (such as. ice surface, boards, dressing rooms) ● </a:t>
            </a:r>
            <a:endParaRPr/>
          </a:p>
          <a:p>
            <a:pPr indent="-371529" lvl="0" marL="457200" rtl="0" algn="l">
              <a:lnSpc>
                <a:spcPct val="140000"/>
              </a:lnSpc>
              <a:spcBef>
                <a:spcPts val="1000"/>
              </a:spcBef>
              <a:spcAft>
                <a:spcPts val="0"/>
              </a:spcAft>
              <a:buSzPct val="170453"/>
              <a:buChar char="•"/>
            </a:pPr>
            <a:r>
              <a:rPr lang="en-CA" sz="1900"/>
              <a:t>Remain with an injured player and ensure they receive the proper medical attention in a timely manner</a:t>
            </a:r>
            <a:endParaRPr/>
          </a:p>
          <a:p>
            <a:pPr indent="-371529" lvl="0" marL="457200" rtl="0" algn="l">
              <a:lnSpc>
                <a:spcPct val="140000"/>
              </a:lnSpc>
              <a:spcBef>
                <a:spcPts val="1000"/>
              </a:spcBef>
              <a:spcAft>
                <a:spcPts val="0"/>
              </a:spcAft>
              <a:buSzPct val="170453"/>
              <a:buChar char="•"/>
            </a:pPr>
            <a:r>
              <a:rPr lang="en-CA" sz="1900"/>
              <a:t>Identify and report potentially dangerous situations that may lead to injury (such as. ice surface, boards, dressing rooms) ● Remain with an injured player and ensure they receive the proper medical attention in a timely manner</a:t>
            </a:r>
            <a:endParaRPr/>
          </a:p>
          <a:p>
            <a:pPr indent="-371529" lvl="0" marL="457200" rtl="0" algn="l">
              <a:lnSpc>
                <a:spcPct val="140000"/>
              </a:lnSpc>
              <a:spcBef>
                <a:spcPts val="1000"/>
              </a:spcBef>
              <a:spcAft>
                <a:spcPts val="0"/>
              </a:spcAft>
              <a:buSzPct val="170453"/>
              <a:buChar char="•"/>
            </a:pPr>
            <a:r>
              <a:rPr lang="en-CA" sz="1900"/>
              <a:t>Ensure that players only participate in on-ice activities with CSA-approved equipment that is safe and in good condition, and in "full" equipment in accordance with all HEO Minor and Hockey Canada regulations</a:t>
            </a:r>
            <a:endParaRPr/>
          </a:p>
          <a:p>
            <a:pPr indent="0" lvl="0" marL="228600" rtl="0" algn="l">
              <a:lnSpc>
                <a:spcPct val="120000"/>
              </a:lnSpc>
              <a:spcBef>
                <a:spcPts val="1000"/>
              </a:spcBef>
              <a:spcAft>
                <a:spcPts val="0"/>
              </a:spcAft>
              <a:buSzPct val="375000"/>
              <a:buNone/>
            </a:pPr>
            <a:r>
              <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en-CA"/>
              <a:t>R&amp;R of CPMHA</a:t>
            </a:r>
            <a:endParaRPr/>
          </a:p>
        </p:txBody>
      </p:sp>
      <p:sp>
        <p:nvSpPr>
          <p:cNvPr id="538" name="Google Shape;538;p88"/>
          <p:cNvSpPr txBox="1"/>
          <p:nvPr>
            <p:ph idx="1" type="body"/>
          </p:nvPr>
        </p:nvSpPr>
        <p:spPr>
          <a:xfrm>
            <a:off x="1141410" y="2249486"/>
            <a:ext cx="10220857" cy="3541714"/>
          </a:xfrm>
          <a:prstGeom prst="rect">
            <a:avLst/>
          </a:prstGeom>
          <a:noFill/>
          <a:ln>
            <a:noFill/>
          </a:ln>
        </p:spPr>
        <p:txBody>
          <a:bodyPr anchorCtr="0" anchor="t" bIns="45700" lIns="91425" spcFirstLastPara="1" rIns="91425" wrap="square" tIns="45700">
            <a:normAutofit/>
          </a:bodyPr>
          <a:lstStyle/>
          <a:p>
            <a:pPr indent="-342900" lvl="0" marL="571500" rtl="0" algn="l">
              <a:lnSpc>
                <a:spcPct val="120000"/>
              </a:lnSpc>
              <a:spcBef>
                <a:spcPts val="1000"/>
              </a:spcBef>
              <a:spcAft>
                <a:spcPts val="0"/>
              </a:spcAft>
              <a:buSzPts val="2250"/>
              <a:buChar char="•"/>
            </a:pPr>
            <a:r>
              <a:rPr lang="en-CA"/>
              <a:t>Safe</a:t>
            </a:r>
            <a:endParaRPr/>
          </a:p>
          <a:p>
            <a:pPr indent="-342900" lvl="0" marL="571500" rtl="0" algn="l">
              <a:lnSpc>
                <a:spcPct val="120000"/>
              </a:lnSpc>
              <a:spcBef>
                <a:spcPts val="1000"/>
              </a:spcBef>
              <a:spcAft>
                <a:spcPts val="0"/>
              </a:spcAft>
              <a:buSzPts val="2250"/>
              <a:buChar char="•"/>
            </a:pPr>
            <a:r>
              <a:rPr lang="en-CA"/>
              <a:t>Fun</a:t>
            </a:r>
            <a:endParaRPr/>
          </a:p>
          <a:p>
            <a:pPr indent="-342900" lvl="0" marL="571500" rtl="0" algn="l">
              <a:lnSpc>
                <a:spcPct val="120000"/>
              </a:lnSpc>
              <a:spcBef>
                <a:spcPts val="1000"/>
              </a:spcBef>
              <a:spcAft>
                <a:spcPts val="0"/>
              </a:spcAft>
              <a:buSzPts val="2250"/>
              <a:buChar char="•"/>
            </a:pPr>
            <a:r>
              <a:rPr lang="en-CA"/>
              <a:t>Development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DEVELOPMENT</a:t>
            </a:r>
            <a:endParaRPr/>
          </a:p>
        </p:txBody>
      </p:sp>
      <p:sp>
        <p:nvSpPr>
          <p:cNvPr id="544" name="Google Shape;544;p12"/>
          <p:cNvSpPr txBox="1"/>
          <p:nvPr>
            <p:ph idx="1" type="body"/>
          </p:nvPr>
        </p:nvSpPr>
        <p:spPr>
          <a:xfrm>
            <a:off x="1141412" y="1658143"/>
            <a:ext cx="4878389" cy="354171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lt1"/>
              </a:buClr>
              <a:buSzPts val="3000"/>
              <a:buChar char="•"/>
            </a:pPr>
            <a:r>
              <a:rPr lang="en-CA"/>
              <a:t>U7/U9/U11</a:t>
            </a:r>
            <a:endParaRPr/>
          </a:p>
          <a:p>
            <a:pPr indent="-228600" lvl="1" marL="685800" rtl="0" algn="l">
              <a:lnSpc>
                <a:spcPct val="120000"/>
              </a:lnSpc>
              <a:spcBef>
                <a:spcPts val="500"/>
              </a:spcBef>
              <a:spcAft>
                <a:spcPts val="0"/>
              </a:spcAft>
              <a:buClr>
                <a:schemeClr val="lt1"/>
              </a:buClr>
              <a:buSzPts val="2500"/>
              <a:buChar char="•"/>
            </a:pPr>
            <a:r>
              <a:rPr lang="en-CA"/>
              <a:t>U7 – Coach development, will concentrate on appropriate drills for U7.</a:t>
            </a:r>
            <a:endParaRPr/>
          </a:p>
          <a:p>
            <a:pPr indent="-228600" lvl="1" marL="685800" rtl="0" algn="l">
              <a:lnSpc>
                <a:spcPct val="120000"/>
              </a:lnSpc>
              <a:spcBef>
                <a:spcPts val="500"/>
              </a:spcBef>
              <a:spcAft>
                <a:spcPts val="0"/>
              </a:spcAft>
              <a:buClr>
                <a:schemeClr val="lt1"/>
              </a:buClr>
              <a:buSzPts val="2500"/>
              <a:buChar char="•"/>
            </a:pPr>
            <a:r>
              <a:rPr lang="en-CA"/>
              <a:t>U9/U11 – Skating efficiency, focus will be skating (transitions, maintaining speed, agility, stride length), scoring (puck placement, follow through, weight shift), and multi-tasking. </a:t>
            </a:r>
            <a:endParaRPr/>
          </a:p>
        </p:txBody>
      </p:sp>
      <p:sp>
        <p:nvSpPr>
          <p:cNvPr id="545" name="Google Shape;545;p12"/>
          <p:cNvSpPr txBox="1"/>
          <p:nvPr>
            <p:ph idx="2" type="body"/>
          </p:nvPr>
        </p:nvSpPr>
        <p:spPr>
          <a:xfrm>
            <a:off x="6172200" y="1658143"/>
            <a:ext cx="4875211"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U13/U15/U18</a:t>
            </a:r>
            <a:endParaRPr/>
          </a:p>
          <a:p>
            <a:pPr indent="-228600" lvl="1" marL="685800" rtl="0" algn="l">
              <a:lnSpc>
                <a:spcPct val="120000"/>
              </a:lnSpc>
              <a:spcBef>
                <a:spcPts val="500"/>
              </a:spcBef>
              <a:spcAft>
                <a:spcPts val="0"/>
              </a:spcAft>
              <a:buClr>
                <a:schemeClr val="lt1"/>
              </a:buClr>
              <a:buSzPts val="2500"/>
              <a:buChar char="•"/>
            </a:pPr>
            <a:r>
              <a:rPr lang="en-CA"/>
              <a:t>Puck Confidence</a:t>
            </a:r>
            <a:endParaRPr/>
          </a:p>
          <a:p>
            <a:pPr indent="-228600" lvl="2" marL="1143000" rtl="0" algn="l">
              <a:lnSpc>
                <a:spcPct val="120000"/>
              </a:lnSpc>
              <a:spcBef>
                <a:spcPts val="500"/>
              </a:spcBef>
              <a:spcAft>
                <a:spcPts val="0"/>
              </a:spcAft>
              <a:buClr>
                <a:schemeClr val="lt1"/>
              </a:buClr>
              <a:buSzPts val="2250"/>
              <a:buChar char="•"/>
            </a:pPr>
            <a:r>
              <a:rPr lang="en-CA"/>
              <a:t>Puck Movement</a:t>
            </a:r>
            <a:endParaRPr/>
          </a:p>
          <a:p>
            <a:pPr indent="-228600" lvl="2" marL="1143000" rtl="0" algn="l">
              <a:lnSpc>
                <a:spcPct val="120000"/>
              </a:lnSpc>
              <a:spcBef>
                <a:spcPts val="500"/>
              </a:spcBef>
              <a:spcAft>
                <a:spcPts val="0"/>
              </a:spcAft>
              <a:buClr>
                <a:schemeClr val="lt1"/>
              </a:buClr>
              <a:buSzPts val="2250"/>
              <a:buChar char="•"/>
            </a:pPr>
            <a:r>
              <a:rPr lang="en-CA"/>
              <a:t>Shot/Choice and release</a:t>
            </a:r>
            <a:endParaRPr/>
          </a:p>
          <a:p>
            <a:pPr indent="-228600" lvl="2" marL="1143000" rtl="0" algn="l">
              <a:lnSpc>
                <a:spcPct val="120000"/>
              </a:lnSpc>
              <a:spcBef>
                <a:spcPts val="500"/>
              </a:spcBef>
              <a:spcAft>
                <a:spcPts val="0"/>
              </a:spcAft>
              <a:buClr>
                <a:schemeClr val="lt1"/>
              </a:buClr>
              <a:buSzPts val="2250"/>
              <a:buChar char="•"/>
            </a:pPr>
            <a:r>
              <a:rPr lang="en-CA"/>
              <a:t>Small area development</a:t>
            </a:r>
            <a:endParaRPr/>
          </a:p>
          <a:p>
            <a:pPr indent="-85725" lvl="2" marL="1143000" rtl="0" algn="l">
              <a:lnSpc>
                <a:spcPct val="120000"/>
              </a:lnSpc>
              <a:spcBef>
                <a:spcPts val="500"/>
              </a:spcBef>
              <a:spcAft>
                <a:spcPts val="0"/>
              </a:spcAft>
              <a:buClr>
                <a:schemeClr val="lt1"/>
              </a:buClr>
              <a:buSzPts val="2250"/>
              <a:buNone/>
            </a:pPr>
            <a:r>
              <a:t/>
            </a:r>
            <a:endParaRPr/>
          </a:p>
        </p:txBody>
      </p:sp>
      <p:sp>
        <p:nvSpPr>
          <p:cNvPr id="546" name="Google Shape;546;p12"/>
          <p:cNvSpPr txBox="1"/>
          <p:nvPr/>
        </p:nvSpPr>
        <p:spPr>
          <a:xfrm>
            <a:off x="797735" y="5279009"/>
            <a:ext cx="10444131" cy="1408843"/>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120000"/>
              </a:lnSpc>
              <a:spcBef>
                <a:spcPts val="0"/>
              </a:spcBef>
              <a:spcAft>
                <a:spcPts val="0"/>
              </a:spcAft>
              <a:buClr>
                <a:schemeClr val="lt1"/>
              </a:buClr>
              <a:buSzPts val="3000"/>
              <a:buFont typeface="Arial"/>
              <a:buChar char="•"/>
            </a:pPr>
            <a:r>
              <a:rPr b="0" i="0" lang="en-CA" sz="2400" u="none" cap="none" strike="noStrike">
                <a:solidFill>
                  <a:schemeClr val="lt1"/>
                </a:solidFill>
                <a:latin typeface="Twentieth Century"/>
                <a:ea typeface="Twentieth Century"/>
                <a:cs typeface="Twentieth Century"/>
                <a:sym typeface="Twentieth Century"/>
              </a:rPr>
              <a:t>Coaches can ask for specific development for their team, but it must be communicated to level Convenor 1 week in advance.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DEVELOPMENT</a:t>
            </a:r>
            <a:endParaRPr/>
          </a:p>
        </p:txBody>
      </p:sp>
      <p:sp>
        <p:nvSpPr>
          <p:cNvPr id="552" name="Google Shape;552;p13"/>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U9/U11 Goalie</a:t>
            </a:r>
            <a:endParaRPr/>
          </a:p>
          <a:p>
            <a:pPr indent="-228600" lvl="1" marL="685800" rtl="0" algn="l">
              <a:lnSpc>
                <a:spcPct val="120000"/>
              </a:lnSpc>
              <a:spcBef>
                <a:spcPts val="500"/>
              </a:spcBef>
              <a:spcAft>
                <a:spcPts val="0"/>
              </a:spcAft>
              <a:buClr>
                <a:schemeClr val="lt1"/>
              </a:buClr>
              <a:buSzPts val="2500"/>
              <a:buChar char="•"/>
            </a:pPr>
            <a:r>
              <a:rPr lang="en-CA"/>
              <a:t>8 sessions</a:t>
            </a:r>
            <a:endParaRPr/>
          </a:p>
        </p:txBody>
      </p:sp>
      <p:sp>
        <p:nvSpPr>
          <p:cNvPr id="553" name="Google Shape;553;p1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U13/U15/U18 Goalie</a:t>
            </a:r>
            <a:endParaRPr/>
          </a:p>
          <a:p>
            <a:pPr indent="-228600" lvl="1" marL="685800" rtl="0" algn="l">
              <a:lnSpc>
                <a:spcPct val="120000"/>
              </a:lnSpc>
              <a:spcBef>
                <a:spcPts val="500"/>
              </a:spcBef>
              <a:spcAft>
                <a:spcPts val="0"/>
              </a:spcAft>
              <a:buClr>
                <a:schemeClr val="lt1"/>
              </a:buClr>
              <a:buSzPts val="2500"/>
              <a:buChar char="•"/>
            </a:pPr>
            <a:r>
              <a:rPr lang="en-CA"/>
              <a:t>8 sessions</a:t>
            </a:r>
            <a:endParaRPr/>
          </a:p>
        </p:txBody>
      </p:sp>
      <p:sp>
        <p:nvSpPr>
          <p:cNvPr id="554" name="Google Shape;554;p13"/>
          <p:cNvSpPr txBox="1"/>
          <p:nvPr/>
        </p:nvSpPr>
        <p:spPr>
          <a:xfrm>
            <a:off x="2130458" y="4072379"/>
            <a:ext cx="76828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Twentieth Century"/>
                <a:ea typeface="Twentieth Century"/>
                <a:cs typeface="Twentieth Century"/>
                <a:sym typeface="Twentieth Century"/>
              </a:rPr>
              <a:t>All development for players and goalies have been scheduled and can be found at cpmha.ca.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5"/>
          <p:cNvSpPr txBox="1"/>
          <p:nvPr>
            <p:ph type="title"/>
          </p:nvPr>
        </p:nvSpPr>
        <p:spPr>
          <a:xfrm>
            <a:off x="1141413" y="609600"/>
            <a:ext cx="9905998" cy="13700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QUALIFICATIONS</a:t>
            </a:r>
            <a:endParaRPr/>
          </a:p>
        </p:txBody>
      </p:sp>
      <p:sp>
        <p:nvSpPr>
          <p:cNvPr id="560" name="Google Shape;560;p15"/>
          <p:cNvSpPr txBox="1"/>
          <p:nvPr>
            <p:ph idx="1" type="body"/>
          </p:nvPr>
        </p:nvSpPr>
        <p:spPr>
          <a:xfrm>
            <a:off x="1047141" y="1988663"/>
            <a:ext cx="3196899"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U7</a:t>
            </a:r>
            <a:endParaRPr/>
          </a:p>
        </p:txBody>
      </p:sp>
      <p:sp>
        <p:nvSpPr>
          <p:cNvPr id="561" name="Google Shape;561;p15"/>
          <p:cNvSpPr txBox="1"/>
          <p:nvPr>
            <p:ph idx="2" type="body"/>
          </p:nvPr>
        </p:nvSpPr>
        <p:spPr>
          <a:xfrm>
            <a:off x="1130824" y="2856519"/>
            <a:ext cx="3208735"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1 (1 day in class course)</a:t>
            </a:r>
            <a:endParaRPr/>
          </a:p>
          <a:p>
            <a:pPr indent="0" lvl="0" marL="0" rtl="0" algn="l">
              <a:lnSpc>
                <a:spcPct val="120000"/>
              </a:lnSpc>
              <a:spcBef>
                <a:spcPts val="1000"/>
              </a:spcBef>
              <a:spcAft>
                <a:spcPts val="0"/>
              </a:spcAft>
              <a:buClr>
                <a:schemeClr val="lt1"/>
              </a:buClr>
              <a:buSzPts val="1750"/>
              <a:buNone/>
            </a:pPr>
            <a:r>
              <a:rPr lang="en-CA"/>
              <a:t>Hockey Canada Coach 1 (online clinic)</a:t>
            </a:r>
            <a:endParaRPr/>
          </a:p>
          <a:p>
            <a:pPr indent="0" lvl="0" marL="0" rtl="0" algn="l">
              <a:lnSpc>
                <a:spcPct val="120000"/>
              </a:lnSpc>
              <a:spcBef>
                <a:spcPts val="1000"/>
              </a:spcBef>
              <a:spcAft>
                <a:spcPts val="0"/>
              </a:spcAft>
              <a:buClr>
                <a:schemeClr val="lt1"/>
              </a:buClr>
              <a:buSzPts val="1750"/>
              <a:buNone/>
            </a:pPr>
            <a:r>
              <a:rPr lang="en-CA"/>
              <a:t>Hockey Canada Coach 1 - U7 (online module specifically for coaches coaching U7)</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a:p>
            <a:pPr indent="0" lvl="0" marL="0" rtl="0" algn="l">
              <a:lnSpc>
                <a:spcPct val="120000"/>
              </a:lnSpc>
              <a:spcBef>
                <a:spcPts val="1000"/>
              </a:spcBef>
              <a:spcAft>
                <a:spcPts val="0"/>
              </a:spcAft>
              <a:buClr>
                <a:schemeClr val="lt1"/>
              </a:buClr>
              <a:buSzPts val="1750"/>
              <a:buNone/>
            </a:pPr>
            <a:r>
              <a:t/>
            </a:r>
            <a:endParaRPr/>
          </a:p>
        </p:txBody>
      </p:sp>
      <p:sp>
        <p:nvSpPr>
          <p:cNvPr id="562" name="Google Shape;562;p15"/>
          <p:cNvSpPr txBox="1"/>
          <p:nvPr>
            <p:ph idx="3" type="body"/>
          </p:nvPr>
        </p:nvSpPr>
        <p:spPr>
          <a:xfrm>
            <a:off x="4503183" y="1979629"/>
            <a:ext cx="3184385"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U9</a:t>
            </a:r>
            <a:endParaRPr/>
          </a:p>
        </p:txBody>
      </p:sp>
      <p:sp>
        <p:nvSpPr>
          <p:cNvPr id="563" name="Google Shape;563;p15"/>
          <p:cNvSpPr txBox="1"/>
          <p:nvPr>
            <p:ph idx="4" type="body"/>
          </p:nvPr>
        </p:nvSpPr>
        <p:spPr>
          <a:xfrm>
            <a:off x="4491738" y="2856519"/>
            <a:ext cx="3195830"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1 (1 day in class course)</a:t>
            </a:r>
            <a:endParaRPr/>
          </a:p>
          <a:p>
            <a:pPr indent="0" lvl="0" marL="0" rtl="0" algn="l">
              <a:lnSpc>
                <a:spcPct val="120000"/>
              </a:lnSpc>
              <a:spcBef>
                <a:spcPts val="1000"/>
              </a:spcBef>
              <a:spcAft>
                <a:spcPts val="0"/>
              </a:spcAft>
              <a:buClr>
                <a:schemeClr val="lt1"/>
              </a:buClr>
              <a:buSzPts val="1750"/>
              <a:buNone/>
            </a:pPr>
            <a:r>
              <a:rPr lang="en-CA"/>
              <a:t>Hockey Canada Coach 1 (online clinic)</a:t>
            </a:r>
            <a:endParaRPr/>
          </a:p>
          <a:p>
            <a:pPr indent="0" lvl="0" marL="0" rtl="0" algn="l">
              <a:lnSpc>
                <a:spcPct val="120000"/>
              </a:lnSpc>
              <a:spcBef>
                <a:spcPts val="1000"/>
              </a:spcBef>
              <a:spcAft>
                <a:spcPts val="0"/>
              </a:spcAft>
              <a:buClr>
                <a:schemeClr val="lt1"/>
              </a:buClr>
              <a:buSzPts val="1750"/>
              <a:buNone/>
            </a:pPr>
            <a:r>
              <a:rPr lang="en-CA"/>
              <a:t>Hockey Canada Coach 1 - U9 (online module specifically for coaches coaching U9)</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a:p>
            <a:pPr indent="0" lvl="0" marL="0" rtl="0" algn="l">
              <a:lnSpc>
                <a:spcPct val="120000"/>
              </a:lnSpc>
              <a:spcBef>
                <a:spcPts val="1000"/>
              </a:spcBef>
              <a:spcAft>
                <a:spcPts val="0"/>
              </a:spcAft>
              <a:buClr>
                <a:schemeClr val="lt1"/>
              </a:buClr>
              <a:buSzPts val="1750"/>
              <a:buNone/>
            </a:pPr>
            <a:r>
              <a:t/>
            </a:r>
            <a:endParaRPr/>
          </a:p>
        </p:txBody>
      </p:sp>
      <p:sp>
        <p:nvSpPr>
          <p:cNvPr id="564" name="Google Shape;564;p15"/>
          <p:cNvSpPr txBox="1"/>
          <p:nvPr>
            <p:ph idx="5" type="body"/>
          </p:nvPr>
        </p:nvSpPr>
        <p:spPr>
          <a:xfrm>
            <a:off x="7852442" y="1979629"/>
            <a:ext cx="3194968"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U11</a:t>
            </a:r>
            <a:endParaRPr/>
          </a:p>
        </p:txBody>
      </p:sp>
      <p:sp>
        <p:nvSpPr>
          <p:cNvPr id="565" name="Google Shape;565;p15"/>
          <p:cNvSpPr txBox="1"/>
          <p:nvPr>
            <p:ph idx="6" type="body"/>
          </p:nvPr>
        </p:nvSpPr>
        <p:spPr>
          <a:xfrm>
            <a:off x="7839747" y="2856519"/>
            <a:ext cx="3194968"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U11 (online module specifically for coaches coaching U11)</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a:p>
            <a:pPr indent="0" lvl="0" marL="0" rtl="0" algn="l">
              <a:lnSpc>
                <a:spcPct val="120000"/>
              </a:lnSpc>
              <a:spcBef>
                <a:spcPts val="1000"/>
              </a:spcBef>
              <a:spcAft>
                <a:spcPts val="0"/>
              </a:spcAft>
              <a:buClr>
                <a:schemeClr val="lt1"/>
              </a:buClr>
              <a:buSzPts val="175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6"/>
          <p:cNvSpPr txBox="1"/>
          <p:nvPr>
            <p:ph type="title"/>
          </p:nvPr>
        </p:nvSpPr>
        <p:spPr>
          <a:xfrm>
            <a:off x="1141413" y="609600"/>
            <a:ext cx="9905998" cy="13700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QUALIFICATIONS</a:t>
            </a:r>
            <a:endParaRPr/>
          </a:p>
        </p:txBody>
      </p:sp>
      <p:sp>
        <p:nvSpPr>
          <p:cNvPr id="571" name="Google Shape;571;p16"/>
          <p:cNvSpPr txBox="1"/>
          <p:nvPr>
            <p:ph idx="1" type="body"/>
          </p:nvPr>
        </p:nvSpPr>
        <p:spPr>
          <a:xfrm>
            <a:off x="1047141" y="1988663"/>
            <a:ext cx="3196899"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U13</a:t>
            </a:r>
            <a:endParaRPr/>
          </a:p>
        </p:txBody>
      </p:sp>
      <p:sp>
        <p:nvSpPr>
          <p:cNvPr id="572" name="Google Shape;572;p16"/>
          <p:cNvSpPr txBox="1"/>
          <p:nvPr>
            <p:ph idx="2" type="body"/>
          </p:nvPr>
        </p:nvSpPr>
        <p:spPr>
          <a:xfrm>
            <a:off x="1130824" y="2856519"/>
            <a:ext cx="3208735"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U13 (online module specifically for coaches coaching U13)</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p:txBody>
      </p:sp>
      <p:sp>
        <p:nvSpPr>
          <p:cNvPr id="573" name="Google Shape;573;p16"/>
          <p:cNvSpPr txBox="1"/>
          <p:nvPr>
            <p:ph idx="3" type="body"/>
          </p:nvPr>
        </p:nvSpPr>
        <p:spPr>
          <a:xfrm>
            <a:off x="4503183" y="1979629"/>
            <a:ext cx="3184385"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U15</a:t>
            </a:r>
            <a:endParaRPr/>
          </a:p>
        </p:txBody>
      </p:sp>
      <p:sp>
        <p:nvSpPr>
          <p:cNvPr id="574" name="Google Shape;574;p16"/>
          <p:cNvSpPr txBox="1"/>
          <p:nvPr>
            <p:ph idx="4" type="body"/>
          </p:nvPr>
        </p:nvSpPr>
        <p:spPr>
          <a:xfrm>
            <a:off x="4491738" y="2856519"/>
            <a:ext cx="3195830"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U15/U18 (online module specifically for coaches coaching U15)</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p:txBody>
      </p:sp>
      <p:sp>
        <p:nvSpPr>
          <p:cNvPr id="575" name="Google Shape;575;p16"/>
          <p:cNvSpPr txBox="1"/>
          <p:nvPr>
            <p:ph idx="5" type="body"/>
          </p:nvPr>
        </p:nvSpPr>
        <p:spPr>
          <a:xfrm>
            <a:off x="7852442" y="1979629"/>
            <a:ext cx="3194968" cy="68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rPr lang="en-CA"/>
              <a:t>U18</a:t>
            </a:r>
            <a:endParaRPr/>
          </a:p>
        </p:txBody>
      </p:sp>
      <p:sp>
        <p:nvSpPr>
          <p:cNvPr id="576" name="Google Shape;576;p16"/>
          <p:cNvSpPr txBox="1"/>
          <p:nvPr>
            <p:ph idx="6" type="body"/>
          </p:nvPr>
        </p:nvSpPr>
        <p:spPr>
          <a:xfrm>
            <a:off x="7839747" y="2856519"/>
            <a:ext cx="3194968"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1750"/>
              <a:buNone/>
            </a:pPr>
            <a:r>
              <a:rPr lang="en-CA"/>
              <a:t>Coach 2 (1 day in class course)</a:t>
            </a:r>
            <a:endParaRPr/>
          </a:p>
          <a:p>
            <a:pPr indent="0" lvl="0" marL="0" rtl="0" algn="l">
              <a:lnSpc>
                <a:spcPct val="120000"/>
              </a:lnSpc>
              <a:spcBef>
                <a:spcPts val="1000"/>
              </a:spcBef>
              <a:spcAft>
                <a:spcPts val="0"/>
              </a:spcAft>
              <a:buClr>
                <a:schemeClr val="lt1"/>
              </a:buClr>
              <a:buSzPts val="1750"/>
              <a:buNone/>
            </a:pPr>
            <a:r>
              <a:rPr lang="en-CA"/>
              <a:t>Hockey Canada Coach 2 (online clinic)</a:t>
            </a:r>
            <a:endParaRPr/>
          </a:p>
          <a:p>
            <a:pPr indent="0" lvl="0" marL="0" rtl="0" algn="l">
              <a:lnSpc>
                <a:spcPct val="120000"/>
              </a:lnSpc>
              <a:spcBef>
                <a:spcPts val="1000"/>
              </a:spcBef>
              <a:spcAft>
                <a:spcPts val="0"/>
              </a:spcAft>
              <a:buClr>
                <a:schemeClr val="lt1"/>
              </a:buClr>
              <a:buSzPts val="1750"/>
              <a:buNone/>
            </a:pPr>
            <a:r>
              <a:rPr lang="en-CA"/>
              <a:t>Hockey Canada Coach 2 - U15/U18 (online module specifically for coaches coaching U18)</a:t>
            </a:r>
            <a:endParaRPr/>
          </a:p>
          <a:p>
            <a:pPr indent="0" lvl="0" marL="0" rtl="0" algn="l">
              <a:lnSpc>
                <a:spcPct val="120000"/>
              </a:lnSpc>
              <a:spcBef>
                <a:spcPts val="1000"/>
              </a:spcBef>
              <a:spcAft>
                <a:spcPts val="0"/>
              </a:spcAft>
              <a:buClr>
                <a:schemeClr val="lt1"/>
              </a:buClr>
              <a:buSzPts val="1750"/>
              <a:buNone/>
            </a:pPr>
            <a:r>
              <a:rPr lang="en-CA"/>
              <a:t>Respect in Sport for Activity Leaders</a:t>
            </a:r>
            <a:endParaRPr/>
          </a:p>
          <a:p>
            <a:pPr indent="0" lvl="0" marL="0" rtl="0" algn="l">
              <a:lnSpc>
                <a:spcPct val="120000"/>
              </a:lnSpc>
              <a:spcBef>
                <a:spcPts val="1000"/>
              </a:spcBef>
              <a:spcAft>
                <a:spcPts val="0"/>
              </a:spcAft>
              <a:buClr>
                <a:schemeClr val="lt1"/>
              </a:buClr>
              <a:buSzPts val="1750"/>
              <a:buNone/>
            </a:pPr>
            <a:r>
              <a:rPr lang="en-CA"/>
              <a:t>Gender Identity Online Training</a:t>
            </a:r>
            <a:endParaRPr/>
          </a:p>
        </p:txBody>
      </p:sp>
      <p:sp>
        <p:nvSpPr>
          <p:cNvPr id="577" name="Google Shape;577;p16"/>
          <p:cNvSpPr txBox="1"/>
          <p:nvPr/>
        </p:nvSpPr>
        <p:spPr>
          <a:xfrm>
            <a:off x="1373574" y="5740923"/>
            <a:ext cx="943215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266" name="Google Shape;266;p56"/>
          <p:cNvSpPr txBox="1"/>
          <p:nvPr>
            <p:ph idx="1" type="body"/>
          </p:nvPr>
        </p:nvSpPr>
        <p:spPr>
          <a:xfrm>
            <a:off x="1319450" y="1811472"/>
            <a:ext cx="9190500" cy="4424100"/>
          </a:xfrm>
          <a:prstGeom prst="rect">
            <a:avLst/>
          </a:prstGeom>
          <a:noFill/>
          <a:ln>
            <a:noFill/>
          </a:ln>
        </p:spPr>
        <p:txBody>
          <a:bodyPr anchorCtr="0" anchor="t" bIns="45700" lIns="91425" spcFirstLastPara="1" rIns="91425" wrap="square" tIns="45700">
            <a:normAutofit/>
          </a:bodyPr>
          <a:lstStyle/>
          <a:p>
            <a:pPr indent="-383059" lvl="0" marL="457200" rtl="0" algn="l">
              <a:lnSpc>
                <a:spcPct val="120000"/>
              </a:lnSpc>
              <a:spcBef>
                <a:spcPts val="1000"/>
              </a:spcBef>
              <a:spcAft>
                <a:spcPts val="0"/>
              </a:spcAft>
              <a:buClr>
                <a:schemeClr val="lt1"/>
              </a:buClr>
              <a:buSzPts val="2432"/>
              <a:buChar char="•"/>
            </a:pPr>
            <a:r>
              <a:rPr lang="en-CA"/>
              <a:t>Attend the Lanark Carleton Minor Hockey League (LCMHL) mandatory Coaches and Managers meeting (17 Oct)</a:t>
            </a:r>
            <a:endParaRPr/>
          </a:p>
          <a:p>
            <a:pPr indent="-383059" lvl="0" marL="457200" rtl="0" algn="l">
              <a:lnSpc>
                <a:spcPct val="120000"/>
              </a:lnSpc>
              <a:spcBef>
                <a:spcPts val="1000"/>
              </a:spcBef>
              <a:spcAft>
                <a:spcPts val="0"/>
              </a:spcAft>
              <a:buSzPts val="2432"/>
              <a:buChar char="•"/>
            </a:pPr>
            <a:r>
              <a:rPr lang="en-CA"/>
              <a:t>Always having available the official team list (roster) that includes all team players and coaching staff, which should be maintained in a team binder</a:t>
            </a:r>
            <a:endParaRPr/>
          </a:p>
          <a:p>
            <a:pPr indent="-383059" lvl="0" marL="457200" rtl="0" algn="l">
              <a:lnSpc>
                <a:spcPct val="120000"/>
              </a:lnSpc>
              <a:spcBef>
                <a:spcPts val="1000"/>
              </a:spcBef>
              <a:spcAft>
                <a:spcPts val="0"/>
              </a:spcAft>
              <a:buSzPts val="2432"/>
              <a:buChar char="•"/>
            </a:pPr>
            <a:r>
              <a:rPr lang="en-CA"/>
              <a:t>Informing parents of any required courses or obligations as members of CPMHA and ensuring that all parents (including team staff) sign a Code of Conduct for Parents/Guardians prior to the first game.</a:t>
            </a:r>
            <a:endParaRPr/>
          </a:p>
          <a:p>
            <a:pPr indent="-228600" lvl="0" marL="457200" rtl="0" algn="l">
              <a:lnSpc>
                <a:spcPct val="120000"/>
              </a:lnSpc>
              <a:spcBef>
                <a:spcPts val="1000"/>
              </a:spcBef>
              <a:spcAft>
                <a:spcPts val="0"/>
              </a:spcAft>
              <a:buClr>
                <a:schemeClr val="lt1"/>
              </a:buClr>
              <a:buSzPts val="2432"/>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EQUIVALENCIES</a:t>
            </a:r>
            <a:endParaRPr/>
          </a:p>
        </p:txBody>
      </p:sp>
      <p:sp>
        <p:nvSpPr>
          <p:cNvPr id="583" name="Google Shape;583;p17"/>
          <p:cNvSpPr txBox="1"/>
          <p:nvPr>
            <p:ph idx="1" type="body"/>
          </p:nvPr>
        </p:nvSpPr>
        <p:spPr>
          <a:xfrm>
            <a:off x="1141410" y="2249486"/>
            <a:ext cx="9905998"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U7/U9</a:t>
            </a:r>
            <a:endParaRPr/>
          </a:p>
          <a:p>
            <a:pPr indent="-228600" lvl="1" marL="685800" rtl="0" algn="l">
              <a:lnSpc>
                <a:spcPct val="120000"/>
              </a:lnSpc>
              <a:spcBef>
                <a:spcPts val="500"/>
              </a:spcBef>
              <a:spcAft>
                <a:spcPts val="0"/>
              </a:spcAft>
              <a:buClr>
                <a:schemeClr val="lt1"/>
              </a:buClr>
              <a:buSzPts val="2500"/>
              <a:buChar char="•"/>
            </a:pPr>
            <a:r>
              <a:rPr lang="en-CA"/>
              <a:t>If you have Coach ½ and Coach 1 – Intro to coaching, you are not required to take any new courses. </a:t>
            </a:r>
            <a:endParaRPr/>
          </a:p>
          <a:p>
            <a:pPr indent="-69850" lvl="1" marL="685800" rtl="0" algn="l">
              <a:lnSpc>
                <a:spcPct val="120000"/>
              </a:lnSpc>
              <a:spcBef>
                <a:spcPts val="500"/>
              </a:spcBef>
              <a:spcAft>
                <a:spcPts val="0"/>
              </a:spcAft>
              <a:buClr>
                <a:schemeClr val="lt1"/>
              </a:buClr>
              <a:buSzPts val="2500"/>
              <a:buNone/>
            </a:pPr>
            <a:r>
              <a:t/>
            </a:r>
            <a:endParaRPr/>
          </a:p>
          <a:p>
            <a:pPr indent="-228600" lvl="0" marL="228600" rtl="0" algn="l">
              <a:lnSpc>
                <a:spcPct val="120000"/>
              </a:lnSpc>
              <a:spcBef>
                <a:spcPts val="1000"/>
              </a:spcBef>
              <a:spcAft>
                <a:spcPts val="0"/>
              </a:spcAft>
              <a:buClr>
                <a:schemeClr val="lt1"/>
              </a:buClr>
              <a:buSzPts val="3000"/>
              <a:buChar char="•"/>
            </a:pPr>
            <a:r>
              <a:rPr lang="en-CA"/>
              <a:t>U11/U13/U15/U18</a:t>
            </a:r>
            <a:endParaRPr/>
          </a:p>
          <a:p>
            <a:pPr indent="-228600" lvl="1" marL="685800" rtl="0" algn="l">
              <a:lnSpc>
                <a:spcPct val="120000"/>
              </a:lnSpc>
              <a:spcBef>
                <a:spcPts val="500"/>
              </a:spcBef>
              <a:spcAft>
                <a:spcPts val="0"/>
              </a:spcAft>
              <a:buClr>
                <a:schemeClr val="lt1"/>
              </a:buClr>
              <a:buSzPts val="2500"/>
              <a:buChar char="•"/>
            </a:pPr>
            <a:r>
              <a:rPr lang="en-CA"/>
              <a:t>If you have Coach ½ and Coach 2 – Coach level, you are not required to take any new courses. </a:t>
            </a:r>
            <a:endParaRPr/>
          </a:p>
          <a:p>
            <a:pPr indent="0" lvl="1" marL="457200" rtl="0" algn="l">
              <a:lnSpc>
                <a:spcPct val="120000"/>
              </a:lnSpc>
              <a:spcBef>
                <a:spcPts val="500"/>
              </a:spcBef>
              <a:spcAft>
                <a:spcPts val="0"/>
              </a:spcAft>
              <a:buClr>
                <a:schemeClr val="lt1"/>
              </a:buClr>
              <a:buSzPts val="25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1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CA"/>
              <a:t>QUALIFICATIONS</a:t>
            </a:r>
            <a:endParaRPr/>
          </a:p>
        </p:txBody>
      </p:sp>
      <p:sp>
        <p:nvSpPr>
          <p:cNvPr id="589" name="Google Shape;589;p14"/>
          <p:cNvSpPr txBox="1"/>
          <p:nvPr>
            <p:ph idx="1" type="body"/>
          </p:nvPr>
        </p:nvSpPr>
        <p:spPr>
          <a:xfrm>
            <a:off x="905339" y="2097088"/>
            <a:ext cx="10378145" cy="99490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Required qualifications can be found at </a:t>
            </a:r>
            <a:r>
              <a:rPr lang="en-CA" u="sng">
                <a:solidFill>
                  <a:srgbClr val="FFFF00"/>
                </a:solidFill>
                <a:hlinkClick r:id="rId3">
                  <a:extLst>
                    <a:ext uri="{A12FA001-AC4F-418D-AE19-62706E023703}">
                      <ahyp:hlinkClr val="tx"/>
                    </a:ext>
                  </a:extLst>
                </a:hlinkClick>
              </a:rPr>
              <a:t>Certification / Qualification Requirements | Hockey Eastern Ontario</a:t>
            </a:r>
            <a:endParaRPr>
              <a:solidFill>
                <a:srgbClr val="FFFF00"/>
              </a:solidFill>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QUALIFICATIONS</a:t>
            </a:r>
            <a:endParaRPr/>
          </a:p>
        </p:txBody>
      </p:sp>
      <p:sp>
        <p:nvSpPr>
          <p:cNvPr id="595" name="Google Shape;595;p18"/>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lt1"/>
              </a:buClr>
              <a:buSzPct val="125000"/>
              <a:buChar char="•"/>
            </a:pPr>
            <a:r>
              <a:rPr lang="en-CA"/>
              <a:t>Coaches</a:t>
            </a:r>
            <a:endParaRPr/>
          </a:p>
          <a:p>
            <a:pPr indent="-228600" lvl="1" marL="685800" rtl="0" algn="l">
              <a:lnSpc>
                <a:spcPct val="120000"/>
              </a:lnSpc>
              <a:spcBef>
                <a:spcPts val="500"/>
              </a:spcBef>
              <a:spcAft>
                <a:spcPts val="0"/>
              </a:spcAft>
              <a:buClr>
                <a:schemeClr val="lt1"/>
              </a:buClr>
              <a:buSzPct val="125000"/>
              <a:buChar char="•"/>
            </a:pPr>
            <a:r>
              <a:rPr lang="en-CA"/>
              <a:t>All Bench and On-Ice Staff must have completed Respect in Sport (RIS)-Activity Leader or Speak-Out, Gender Identity and Expression Course, and be registered for the appropriate clinic before their First Regular season league game or on-ice activity (Initiation program) to remain on the team’s roster. All required courses must have been taken before </a:t>
            </a:r>
            <a:r>
              <a:rPr b="1" lang="en-CA"/>
              <a:t>November 30th </a:t>
            </a:r>
            <a:r>
              <a:rPr lang="en-CA"/>
              <a:t>of the current season.</a:t>
            </a:r>
            <a:endParaRPr/>
          </a:p>
          <a:p>
            <a:pPr indent="-66675" lvl="0" marL="228600" rtl="0" algn="l">
              <a:lnSpc>
                <a:spcPct val="120000"/>
              </a:lnSpc>
              <a:spcBef>
                <a:spcPts val="1000"/>
              </a:spcBef>
              <a:spcAft>
                <a:spcPts val="0"/>
              </a:spcAft>
              <a:buClr>
                <a:schemeClr val="lt1"/>
              </a:buClr>
              <a:buSzPct val="125000"/>
              <a:buNone/>
            </a:pPr>
            <a:r>
              <a:t/>
            </a:r>
            <a:endParaRPr/>
          </a:p>
        </p:txBody>
      </p:sp>
      <p:sp>
        <p:nvSpPr>
          <p:cNvPr id="596" name="Google Shape;596;p18"/>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Trainers  </a:t>
            </a:r>
            <a:endParaRPr/>
          </a:p>
          <a:p>
            <a:pPr indent="-228600" lvl="1" marL="685800" rtl="0" algn="l">
              <a:lnSpc>
                <a:spcPct val="120000"/>
              </a:lnSpc>
              <a:spcBef>
                <a:spcPts val="500"/>
              </a:spcBef>
              <a:spcAft>
                <a:spcPts val="0"/>
              </a:spcAft>
              <a:buClr>
                <a:schemeClr val="lt1"/>
              </a:buClr>
              <a:buSzPts val="2500"/>
              <a:buChar char="•"/>
            </a:pPr>
            <a:r>
              <a:rPr lang="en-CA"/>
              <a:t>Trainer Level 1certification/recertification or Trainer Level 2 upgrades/renewals must be done no later than </a:t>
            </a:r>
            <a:r>
              <a:rPr b="1" lang="en-CA"/>
              <a:t>October 31st </a:t>
            </a:r>
            <a:r>
              <a:rPr lang="en-CA"/>
              <a:t>of the current season.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TRAINING</a:t>
            </a:r>
            <a:endParaRPr/>
          </a:p>
        </p:txBody>
      </p:sp>
      <p:sp>
        <p:nvSpPr>
          <p:cNvPr id="602" name="Google Shape;602;p19"/>
          <p:cNvSpPr txBox="1"/>
          <p:nvPr>
            <p:ph idx="1" type="body"/>
          </p:nvPr>
        </p:nvSpPr>
        <p:spPr>
          <a:xfrm>
            <a:off x="990181" y="2249486"/>
            <a:ext cx="10208462" cy="3541714"/>
          </a:xfrm>
          <a:prstGeom prst="rect">
            <a:avLst/>
          </a:prstGeom>
          <a:noFill/>
          <a:ln>
            <a:noFill/>
          </a:ln>
        </p:spPr>
        <p:txBody>
          <a:bodyPr anchorCtr="0" anchor="t" bIns="45700" lIns="91425" spcFirstLastPara="1" rIns="91425" wrap="square" tIns="45700">
            <a:normAutofit/>
          </a:bodyPr>
          <a:lstStyle/>
          <a:p>
            <a:pPr indent="-228600" lvl="0" marL="228600" rtl="0" algn="ctr">
              <a:lnSpc>
                <a:spcPct val="120000"/>
              </a:lnSpc>
              <a:spcBef>
                <a:spcPts val="0"/>
              </a:spcBef>
              <a:spcAft>
                <a:spcPts val="0"/>
              </a:spcAft>
              <a:buClr>
                <a:schemeClr val="lt1"/>
              </a:buClr>
              <a:buSzPts val="3000"/>
              <a:buChar char="•"/>
            </a:pPr>
            <a:r>
              <a:rPr lang="en-CA"/>
              <a:t>Need to have approval from level convenor to register from course, form can be found at cpmha.ca</a:t>
            </a:r>
            <a:endParaRPr/>
          </a:p>
          <a:p>
            <a:pPr indent="-228600" lvl="0" marL="228600" rtl="0" algn="ctr">
              <a:lnSpc>
                <a:spcPct val="120000"/>
              </a:lnSpc>
              <a:spcBef>
                <a:spcPts val="1000"/>
              </a:spcBef>
              <a:spcAft>
                <a:spcPts val="0"/>
              </a:spcAft>
              <a:buClr>
                <a:schemeClr val="lt1"/>
              </a:buClr>
              <a:buSzPts val="3000"/>
              <a:buChar char="•"/>
            </a:pPr>
            <a:r>
              <a:rPr lang="en-CA"/>
              <a:t>Invoice must be submitted to the treasurer with 14 days of course completion, along with proof of completion.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DRESSING ROOM POLICY</a:t>
            </a:r>
            <a:endParaRPr/>
          </a:p>
        </p:txBody>
      </p:sp>
      <p:sp>
        <p:nvSpPr>
          <p:cNvPr id="608" name="Google Shape;608;p23"/>
          <p:cNvSpPr txBox="1"/>
          <p:nvPr>
            <p:ph idx="1" type="body"/>
          </p:nvPr>
        </p:nvSpPr>
        <p:spPr>
          <a:xfrm>
            <a:off x="850367" y="1580181"/>
            <a:ext cx="10491266" cy="514113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CPMHA will diligently protect all participants from all forms of Maltreatment including, but not limited to, bullying, harassment, and abuse whether emotional, physical or sexual.</a:t>
            </a:r>
            <a:endParaRPr/>
          </a:p>
          <a:p>
            <a:pPr indent="-228600" lvl="0" marL="228600" rtl="0" algn="l">
              <a:lnSpc>
                <a:spcPct val="120000"/>
              </a:lnSpc>
              <a:spcBef>
                <a:spcPts val="1000"/>
              </a:spcBef>
              <a:spcAft>
                <a:spcPts val="0"/>
              </a:spcAft>
              <a:buClr>
                <a:schemeClr val="lt1"/>
              </a:buClr>
              <a:buSzPts val="3000"/>
              <a:buChar char="•"/>
            </a:pPr>
            <a:r>
              <a:rPr lang="en-CA"/>
              <a:t>Every Team Official and volunteer, who is an adult, has an inherent responsibility to maintain safe and sportsmanlike environments for our participants/players.</a:t>
            </a:r>
            <a:endParaRPr/>
          </a:p>
          <a:p>
            <a:pPr indent="-228600" lvl="0" marL="228600" rtl="0" algn="l">
              <a:lnSpc>
                <a:spcPct val="120000"/>
              </a:lnSpc>
              <a:spcBef>
                <a:spcPts val="1000"/>
              </a:spcBef>
              <a:spcAft>
                <a:spcPts val="0"/>
              </a:spcAft>
              <a:buClr>
                <a:schemeClr val="lt1"/>
              </a:buClr>
              <a:buSzPts val="3000"/>
              <a:buChar char="•"/>
            </a:pPr>
            <a:r>
              <a:rPr lang="en-CA"/>
              <a:t>Rule of Two – A lone member should never be in the dressing room with players at any time, especially when players are showering or changing: two adults should be present together.</a:t>
            </a:r>
            <a:endParaRPr/>
          </a:p>
          <a:p>
            <a:pPr indent="-228600" lvl="0" marL="228600" rtl="0" algn="l">
              <a:lnSpc>
                <a:spcPct val="120000"/>
              </a:lnSpc>
              <a:spcBef>
                <a:spcPts val="1000"/>
              </a:spcBef>
              <a:spcAft>
                <a:spcPts val="0"/>
              </a:spcAft>
              <a:buClr>
                <a:schemeClr val="lt1"/>
              </a:buClr>
              <a:buSzPts val="3000"/>
              <a:buChar char="•"/>
            </a:pPr>
            <a:r>
              <a:rPr lang="en-CA"/>
              <a:t>Phones/Cameras – Are not to be out in the dressing rooms. </a:t>
            </a:r>
            <a:endParaRPr/>
          </a:p>
          <a:p>
            <a:pPr indent="-228600" lvl="0" marL="228600" rtl="0" algn="l">
              <a:lnSpc>
                <a:spcPct val="120000"/>
              </a:lnSpc>
              <a:spcBef>
                <a:spcPts val="1000"/>
              </a:spcBef>
              <a:spcAft>
                <a:spcPts val="0"/>
              </a:spcAft>
              <a:buClr>
                <a:schemeClr val="lt1"/>
              </a:buClr>
              <a:buSzPts val="3000"/>
              <a:buChar char="•"/>
            </a:pPr>
            <a:r>
              <a:rPr lang="en-CA"/>
              <a:t>Toxic dressing rooms.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ON ICE HELPERS</a:t>
            </a:r>
            <a:endParaRPr/>
          </a:p>
        </p:txBody>
      </p:sp>
      <p:sp>
        <p:nvSpPr>
          <p:cNvPr id="614" name="Google Shape;614;p26"/>
          <p:cNvSpPr txBox="1"/>
          <p:nvPr>
            <p:ph idx="1" type="body"/>
          </p:nvPr>
        </p:nvSpPr>
        <p:spPr>
          <a:xfrm>
            <a:off x="897501" y="1593129"/>
            <a:ext cx="10396998" cy="5052767"/>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CA"/>
              <a:t>Individuals that volunteer within an association must be either; a “registered” member of a Minor Hockey Association, or a Junior Hockey League, or an on-ice official. This ensures that the insurance coverage has been secured. </a:t>
            </a:r>
            <a:endParaRPr/>
          </a:p>
          <a:p>
            <a:pPr indent="-228600" lvl="0" marL="228600" rtl="0" algn="l">
              <a:lnSpc>
                <a:spcPct val="120000"/>
              </a:lnSpc>
              <a:spcBef>
                <a:spcPts val="1000"/>
              </a:spcBef>
              <a:spcAft>
                <a:spcPts val="0"/>
              </a:spcAft>
              <a:buClr>
                <a:schemeClr val="lt1"/>
              </a:buClr>
              <a:buSzPts val="3000"/>
              <a:buChar char="•"/>
            </a:pPr>
            <a:r>
              <a:rPr lang="en-CA"/>
              <a:t>On-Ice Helper” is limited to those under age 20 who wish to give back to the game, perhaps become involved in coaching or obtain high school volunteer credit hours. </a:t>
            </a:r>
            <a:endParaRPr/>
          </a:p>
          <a:p>
            <a:pPr indent="-228600" lvl="0" marL="228600" rtl="0" algn="l">
              <a:lnSpc>
                <a:spcPct val="120000"/>
              </a:lnSpc>
              <a:spcBef>
                <a:spcPts val="1000"/>
              </a:spcBef>
              <a:spcAft>
                <a:spcPts val="0"/>
              </a:spcAft>
              <a:buClr>
                <a:schemeClr val="lt1"/>
              </a:buClr>
              <a:buSzPts val="3000"/>
              <a:buChar char="•"/>
            </a:pPr>
            <a:r>
              <a:rPr lang="en-CA"/>
              <a:t>Individuals that help must be at minimum; one age division higher than the team which they are helping with. </a:t>
            </a:r>
            <a:endParaRPr/>
          </a:p>
          <a:p>
            <a:pPr indent="-228600" lvl="0" marL="228600" rtl="0" algn="l">
              <a:lnSpc>
                <a:spcPct val="120000"/>
              </a:lnSpc>
              <a:spcBef>
                <a:spcPts val="1000"/>
              </a:spcBef>
              <a:spcAft>
                <a:spcPts val="0"/>
              </a:spcAft>
              <a:buClr>
                <a:schemeClr val="lt1"/>
              </a:buClr>
              <a:buSzPts val="3000"/>
              <a:buChar char="•"/>
            </a:pPr>
            <a:r>
              <a:rPr lang="en-CA"/>
              <a:t>Individuals that help must wear as a minimum a helmet, and facial protection, neck guard as well as hockey gloves and skates. . HEO requires full equipment to be worn for any on-ice helper under the age of 16.</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Team Photos</a:t>
            </a:r>
            <a:endParaRPr/>
          </a:p>
        </p:txBody>
      </p:sp>
      <p:sp>
        <p:nvSpPr>
          <p:cNvPr id="620" name="Google Shape;620;p7"/>
          <p:cNvSpPr txBox="1"/>
          <p:nvPr>
            <p:ph idx="1" type="body"/>
          </p:nvPr>
        </p:nvSpPr>
        <p:spPr>
          <a:xfrm>
            <a:off x="1141410" y="2249486"/>
            <a:ext cx="10381723"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Organized by the ice scheduler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
          <p:cNvSpPr txBox="1"/>
          <p:nvPr>
            <p:ph idx="1" type="body"/>
          </p:nvPr>
        </p:nvSpPr>
        <p:spPr>
          <a:xfrm>
            <a:off x="1149775" y="2467425"/>
            <a:ext cx="4878300" cy="3441000"/>
          </a:xfrm>
          <a:prstGeom prst="rect">
            <a:avLst/>
          </a:prstGeom>
          <a:noFill/>
          <a:ln>
            <a:noFill/>
          </a:ln>
        </p:spPr>
        <p:txBody>
          <a:bodyPr anchorCtr="0" anchor="t" bIns="45700" lIns="91425" spcFirstLastPara="1" rIns="91425" wrap="square" tIns="45700">
            <a:normAutofit/>
          </a:bodyPr>
          <a:lstStyle/>
          <a:p>
            <a:pPr indent="-285750" lvl="0" marL="514350" rtl="0" algn="l">
              <a:lnSpc>
                <a:spcPct val="120000"/>
              </a:lnSpc>
              <a:spcBef>
                <a:spcPts val="1000"/>
              </a:spcBef>
              <a:spcAft>
                <a:spcPts val="0"/>
              </a:spcAft>
              <a:buSzPts val="2250"/>
              <a:buChar char="•"/>
            </a:pPr>
            <a:r>
              <a:rPr lang="en-CA" sz="1800"/>
              <a:t>TTM is where affiliations and suspensions are recorded.</a:t>
            </a:r>
            <a:endParaRPr sz="1800"/>
          </a:p>
          <a:p>
            <a:pPr indent="-285750" lvl="0" marL="514350" rtl="0" algn="l">
              <a:lnSpc>
                <a:spcPct val="120000"/>
              </a:lnSpc>
              <a:spcBef>
                <a:spcPts val="1000"/>
              </a:spcBef>
              <a:spcAft>
                <a:spcPts val="0"/>
              </a:spcAft>
              <a:buSzPts val="2250"/>
              <a:buChar char="•"/>
            </a:pPr>
            <a:r>
              <a:rPr lang="en-CA" sz="1800"/>
              <a:t>Information about obtaining a TTM account is available from LCMHL.ca &gt; For Teams</a:t>
            </a:r>
            <a:endParaRPr sz="1800"/>
          </a:p>
          <a:p>
            <a:pPr indent="-285750" lvl="0" marL="514350" rtl="0" algn="l">
              <a:lnSpc>
                <a:spcPct val="120000"/>
              </a:lnSpc>
              <a:spcBef>
                <a:spcPts val="1000"/>
              </a:spcBef>
              <a:spcAft>
                <a:spcPts val="0"/>
              </a:spcAft>
              <a:buSzPts val="2250"/>
              <a:buChar char="•"/>
            </a:pPr>
            <a:r>
              <a:rPr lang="en-CA" sz="1800"/>
              <a:t>Easy to use once logged in and rosters are in properly.  </a:t>
            </a:r>
            <a:endParaRPr sz="4600"/>
          </a:p>
          <a:p>
            <a:pPr indent="0" lvl="0" marL="0" rtl="0" algn="l">
              <a:lnSpc>
                <a:spcPct val="120000"/>
              </a:lnSpc>
              <a:spcBef>
                <a:spcPts val="1000"/>
              </a:spcBef>
              <a:spcAft>
                <a:spcPts val="0"/>
              </a:spcAft>
              <a:buSzPts val="2250"/>
              <a:buNone/>
            </a:pPr>
            <a:r>
              <a:t/>
            </a:r>
            <a:endParaRPr/>
          </a:p>
          <a:p>
            <a:pPr indent="0" lvl="0" marL="0" rtl="0" algn="l">
              <a:lnSpc>
                <a:spcPct val="120000"/>
              </a:lnSpc>
              <a:spcBef>
                <a:spcPts val="1000"/>
              </a:spcBef>
              <a:spcAft>
                <a:spcPts val="0"/>
              </a:spcAft>
              <a:buSzPts val="2250"/>
              <a:buNone/>
            </a:pPr>
            <a:r>
              <a:t/>
            </a:r>
            <a:endParaRPr/>
          </a:p>
        </p:txBody>
      </p:sp>
      <p:sp>
        <p:nvSpPr>
          <p:cNvPr id="626" name="Google Shape;626;p8"/>
          <p:cNvSpPr txBox="1"/>
          <p:nvPr>
            <p:ph idx="2" type="body"/>
          </p:nvPr>
        </p:nvSpPr>
        <p:spPr>
          <a:xfrm>
            <a:off x="6167014" y="2554286"/>
            <a:ext cx="4875211" cy="3541714"/>
          </a:xfrm>
          <a:prstGeom prst="rect">
            <a:avLst/>
          </a:prstGeom>
          <a:noFill/>
          <a:ln>
            <a:noFill/>
          </a:ln>
        </p:spPr>
        <p:txBody>
          <a:bodyPr anchorCtr="0" anchor="t" bIns="45700" lIns="91425" spcFirstLastPara="1" rIns="91425" wrap="square" tIns="45700">
            <a:normAutofit/>
          </a:bodyPr>
          <a:lstStyle/>
          <a:p>
            <a:pPr indent="-285750" lvl="0" marL="514350" rtl="0" algn="l">
              <a:lnSpc>
                <a:spcPct val="120000"/>
              </a:lnSpc>
              <a:spcBef>
                <a:spcPts val="1000"/>
              </a:spcBef>
              <a:spcAft>
                <a:spcPts val="0"/>
              </a:spcAft>
              <a:buSzPts val="2250"/>
              <a:buChar char="•"/>
            </a:pPr>
            <a:r>
              <a:rPr lang="en-CA" sz="1800"/>
              <a:t>Coach and manager will get an account.</a:t>
            </a:r>
            <a:endParaRPr sz="1800"/>
          </a:p>
          <a:p>
            <a:pPr indent="-285750" lvl="0" marL="514350" rtl="0" algn="l">
              <a:lnSpc>
                <a:spcPct val="120000"/>
              </a:lnSpc>
              <a:spcBef>
                <a:spcPts val="1000"/>
              </a:spcBef>
              <a:spcAft>
                <a:spcPts val="0"/>
              </a:spcAft>
              <a:buSzPts val="2250"/>
              <a:buChar char="•"/>
            </a:pPr>
            <a:r>
              <a:rPr lang="en-CA" sz="1800"/>
              <a:t>Suspensions must be uploaded within 24 Hours, or the coach will be suspended</a:t>
            </a:r>
            <a:endParaRPr sz="1800"/>
          </a:p>
          <a:p>
            <a:pPr indent="-285750" lvl="0" marL="514350" rtl="0" algn="l">
              <a:lnSpc>
                <a:spcPct val="120000"/>
              </a:lnSpc>
              <a:spcBef>
                <a:spcPts val="1000"/>
              </a:spcBef>
              <a:spcAft>
                <a:spcPts val="0"/>
              </a:spcAft>
              <a:buSzPts val="2250"/>
              <a:buChar char="•"/>
            </a:pPr>
            <a:r>
              <a:rPr lang="en-CA" sz="1800"/>
              <a:t>You will require a copy of the game sheet to upload when reporting the infraction</a:t>
            </a:r>
            <a:endParaRPr sz="1800"/>
          </a:p>
        </p:txBody>
      </p:sp>
      <p:pic>
        <p:nvPicPr>
          <p:cNvPr id="627" name="Google Shape;627;p8"/>
          <p:cNvPicPr preferRelativeResize="0"/>
          <p:nvPr/>
        </p:nvPicPr>
        <p:blipFill rotWithShape="1">
          <a:blip r:embed="rId3">
            <a:alphaModFix/>
          </a:blip>
          <a:srcRect b="0" l="0" r="0" t="0"/>
          <a:stretch/>
        </p:blipFill>
        <p:spPr>
          <a:xfrm>
            <a:off x="4489950" y="332350"/>
            <a:ext cx="2909550" cy="16002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11"/>
          <p:cNvSpPr txBox="1"/>
          <p:nvPr>
            <p:ph type="title"/>
          </p:nvPr>
        </p:nvSpPr>
        <p:spPr>
          <a:xfrm>
            <a:off x="1210000" y="1514468"/>
            <a:ext cx="9906000" cy="1478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LCMHL ACCESS</a:t>
            </a:r>
            <a:endParaRPr/>
          </a:p>
        </p:txBody>
      </p:sp>
      <p:sp>
        <p:nvSpPr>
          <p:cNvPr id="633" name="Google Shape;633;p11"/>
          <p:cNvSpPr txBox="1"/>
          <p:nvPr>
            <p:ph idx="1" type="body"/>
          </p:nvPr>
        </p:nvSpPr>
        <p:spPr>
          <a:xfrm>
            <a:off x="1107935" y="2919386"/>
            <a:ext cx="4878300" cy="3541800"/>
          </a:xfrm>
          <a:prstGeom prst="rect">
            <a:avLst/>
          </a:prstGeom>
          <a:noFill/>
          <a:ln>
            <a:noFill/>
          </a:ln>
        </p:spPr>
        <p:txBody>
          <a:bodyPr anchorCtr="0" anchor="t" bIns="45700" lIns="91425" spcFirstLastPara="1" rIns="91425" wrap="square" tIns="45700">
            <a:normAutofit/>
          </a:bodyPr>
          <a:lstStyle/>
          <a:p>
            <a:pPr indent="-342900" lvl="0" marL="342900" rtl="0" algn="l">
              <a:lnSpc>
                <a:spcPct val="120000"/>
              </a:lnSpc>
              <a:spcBef>
                <a:spcPts val="1000"/>
              </a:spcBef>
              <a:spcAft>
                <a:spcPts val="0"/>
              </a:spcAft>
              <a:buSzPts val="2250"/>
              <a:buChar char="•"/>
            </a:pPr>
            <a:r>
              <a:rPr lang="en-CA"/>
              <a:t>Lanark-Carleton Minor Hockey is parent to CPMHA. </a:t>
            </a:r>
            <a:endParaRPr/>
          </a:p>
          <a:p>
            <a:pPr indent="-342900" lvl="0" marL="342900" rtl="0" algn="l">
              <a:lnSpc>
                <a:spcPct val="120000"/>
              </a:lnSpc>
              <a:spcBef>
                <a:spcPts val="1000"/>
              </a:spcBef>
              <a:spcAft>
                <a:spcPts val="0"/>
              </a:spcAft>
              <a:buSzPts val="2250"/>
              <a:buChar char="•"/>
            </a:pPr>
            <a:r>
              <a:rPr lang="en-CA"/>
              <a:t>Season stats and game results.</a:t>
            </a:r>
            <a:endParaRPr/>
          </a:p>
          <a:p>
            <a:pPr indent="-228600" lvl="0" marL="457200" rtl="0" algn="l">
              <a:lnSpc>
                <a:spcPct val="120000"/>
              </a:lnSpc>
              <a:spcBef>
                <a:spcPts val="1000"/>
              </a:spcBef>
              <a:spcAft>
                <a:spcPts val="0"/>
              </a:spcAft>
              <a:buClr>
                <a:schemeClr val="lt1"/>
              </a:buClr>
              <a:buSzPts val="2250"/>
              <a:buNone/>
            </a:pPr>
            <a:r>
              <a:t/>
            </a:r>
            <a:endParaRPr/>
          </a:p>
        </p:txBody>
      </p:sp>
      <p:sp>
        <p:nvSpPr>
          <p:cNvPr id="634" name="Google Shape;634;p11"/>
          <p:cNvSpPr txBox="1"/>
          <p:nvPr>
            <p:ph idx="2" type="body"/>
          </p:nvPr>
        </p:nvSpPr>
        <p:spPr>
          <a:xfrm>
            <a:off x="6240800" y="2802136"/>
            <a:ext cx="4875300" cy="3541800"/>
          </a:xfrm>
          <a:prstGeom prst="rect">
            <a:avLst/>
          </a:prstGeom>
          <a:noFill/>
          <a:ln>
            <a:noFill/>
          </a:ln>
        </p:spPr>
        <p:txBody>
          <a:bodyPr anchorCtr="0" anchor="t" bIns="45700" lIns="91425" spcFirstLastPara="1" rIns="91425" wrap="square" tIns="45700">
            <a:normAutofit fontScale="92500" lnSpcReduction="10000"/>
          </a:bodyPr>
          <a:lstStyle/>
          <a:p>
            <a:pPr indent="-342900" lvl="0" marL="571500" rtl="0" algn="l">
              <a:lnSpc>
                <a:spcPct val="120000"/>
              </a:lnSpc>
              <a:spcBef>
                <a:spcPts val="1000"/>
              </a:spcBef>
              <a:spcAft>
                <a:spcPts val="0"/>
              </a:spcAft>
              <a:buSzPct val="101351"/>
              <a:buChar char="•"/>
            </a:pPr>
            <a:r>
              <a:rPr lang="en-CA"/>
              <a:t>League Statistician is sending an email to all managers soon, requesting contact info to create accounts.</a:t>
            </a:r>
            <a:endParaRPr/>
          </a:p>
          <a:p>
            <a:pPr indent="-200025" lvl="0" marL="571500" rtl="0" algn="l">
              <a:lnSpc>
                <a:spcPct val="120000"/>
              </a:lnSpc>
              <a:spcBef>
                <a:spcPts val="1000"/>
              </a:spcBef>
              <a:spcAft>
                <a:spcPts val="0"/>
              </a:spcAft>
              <a:buSzPct val="101351"/>
              <a:buNone/>
            </a:pPr>
            <a:r>
              <a:t/>
            </a:r>
            <a:endParaRPr/>
          </a:p>
          <a:p>
            <a:pPr indent="-342900" lvl="0" marL="571500" rtl="0" algn="l">
              <a:lnSpc>
                <a:spcPct val="120000"/>
              </a:lnSpc>
              <a:spcBef>
                <a:spcPts val="1000"/>
              </a:spcBef>
              <a:spcAft>
                <a:spcPts val="0"/>
              </a:spcAft>
              <a:buSzPct val="101351"/>
              <a:buChar char="•"/>
            </a:pPr>
            <a:r>
              <a:rPr lang="en-CA"/>
              <a:t>Will have to log every Home Game via the website.  Thorough instructions online. </a:t>
            </a:r>
            <a:endParaRPr/>
          </a:p>
        </p:txBody>
      </p:sp>
      <p:pic>
        <p:nvPicPr>
          <p:cNvPr id="635" name="Google Shape;635;p11"/>
          <p:cNvPicPr preferRelativeResize="0"/>
          <p:nvPr/>
        </p:nvPicPr>
        <p:blipFill rotWithShape="1">
          <a:blip r:embed="rId3">
            <a:alphaModFix/>
          </a:blip>
          <a:srcRect b="0" l="0" r="0" t="0"/>
          <a:stretch/>
        </p:blipFill>
        <p:spPr>
          <a:xfrm>
            <a:off x="1281100" y="107900"/>
            <a:ext cx="9629775" cy="18859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CPMHA CONSTITUTION</a:t>
            </a:r>
            <a:endParaRPr/>
          </a:p>
        </p:txBody>
      </p:sp>
      <p:sp>
        <p:nvSpPr>
          <p:cNvPr id="641" name="Google Shape;641;p21"/>
          <p:cNvSpPr txBox="1"/>
          <p:nvPr>
            <p:ph idx="1" type="body"/>
          </p:nvPr>
        </p:nvSpPr>
        <p:spPr>
          <a:xfrm>
            <a:off x="840940" y="1611984"/>
            <a:ext cx="10510120" cy="490193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Version 11 – July 2024</a:t>
            </a:r>
            <a:endParaRPr/>
          </a:p>
          <a:p>
            <a:pPr indent="-228600" lvl="1" marL="685800" rtl="0" algn="l">
              <a:lnSpc>
                <a:spcPct val="120000"/>
              </a:lnSpc>
              <a:spcBef>
                <a:spcPts val="500"/>
              </a:spcBef>
              <a:spcAft>
                <a:spcPts val="0"/>
              </a:spcAft>
              <a:buClr>
                <a:schemeClr val="lt1"/>
              </a:buClr>
              <a:buSzPts val="2500"/>
              <a:buChar char="•"/>
            </a:pPr>
            <a:r>
              <a:rPr lang="en-CA"/>
              <a:t>Complete overhaul to ensure compliance with Ontario Not-for-Profit Corporation (ONCA)</a:t>
            </a:r>
            <a:endParaRPr/>
          </a:p>
          <a:p>
            <a:pPr indent="-228600" lvl="1" marL="685800" rtl="0" algn="l">
              <a:lnSpc>
                <a:spcPct val="120000"/>
              </a:lnSpc>
              <a:spcBef>
                <a:spcPts val="500"/>
              </a:spcBef>
              <a:spcAft>
                <a:spcPts val="0"/>
              </a:spcAft>
              <a:buClr>
                <a:schemeClr val="lt1"/>
              </a:buClr>
              <a:buSzPts val="2500"/>
              <a:buChar char="•"/>
            </a:pPr>
            <a:r>
              <a:rPr lang="en-CA"/>
              <a:t>Broken down into 3 sections</a:t>
            </a:r>
            <a:endParaRPr/>
          </a:p>
          <a:p>
            <a:pPr indent="-228600" lvl="2" marL="1143000" rtl="0" algn="l">
              <a:lnSpc>
                <a:spcPct val="120000"/>
              </a:lnSpc>
              <a:spcBef>
                <a:spcPts val="500"/>
              </a:spcBef>
              <a:spcAft>
                <a:spcPts val="0"/>
              </a:spcAft>
              <a:buClr>
                <a:schemeClr val="lt1"/>
              </a:buClr>
              <a:buSzPts val="2250"/>
              <a:buChar char="•"/>
            </a:pPr>
            <a:r>
              <a:rPr lang="en-CA"/>
              <a:t>Articles</a:t>
            </a:r>
            <a:endParaRPr/>
          </a:p>
          <a:p>
            <a:pPr indent="-228600" lvl="2" marL="1143000" rtl="0" algn="l">
              <a:lnSpc>
                <a:spcPct val="120000"/>
              </a:lnSpc>
              <a:spcBef>
                <a:spcPts val="500"/>
              </a:spcBef>
              <a:spcAft>
                <a:spcPts val="0"/>
              </a:spcAft>
              <a:buClr>
                <a:schemeClr val="lt1"/>
              </a:buClr>
              <a:buSzPts val="2250"/>
              <a:buChar char="•"/>
            </a:pPr>
            <a:r>
              <a:rPr lang="en-CA"/>
              <a:t>By-Lawes</a:t>
            </a:r>
            <a:endParaRPr/>
          </a:p>
          <a:p>
            <a:pPr indent="-228600" lvl="2" marL="1143000" rtl="0" algn="l">
              <a:lnSpc>
                <a:spcPct val="120000"/>
              </a:lnSpc>
              <a:spcBef>
                <a:spcPts val="500"/>
              </a:spcBef>
              <a:spcAft>
                <a:spcPts val="0"/>
              </a:spcAft>
              <a:buClr>
                <a:schemeClr val="lt1"/>
              </a:buClr>
              <a:buSzPts val="2250"/>
              <a:buChar char="•"/>
            </a:pPr>
            <a:r>
              <a:rPr lang="en-CA"/>
              <a:t>Policy and Procedures</a:t>
            </a:r>
            <a:endParaRPr/>
          </a:p>
          <a:p>
            <a:pPr indent="-228600" lvl="1" marL="685800" rtl="0" algn="l">
              <a:lnSpc>
                <a:spcPct val="120000"/>
              </a:lnSpc>
              <a:spcBef>
                <a:spcPts val="500"/>
              </a:spcBef>
              <a:spcAft>
                <a:spcPts val="0"/>
              </a:spcAft>
              <a:buClr>
                <a:schemeClr val="lt1"/>
              </a:buClr>
              <a:buSzPts val="2500"/>
              <a:buChar char="•"/>
            </a:pPr>
            <a:r>
              <a:rPr lang="en-CA"/>
              <a:t>Notable changes</a:t>
            </a:r>
            <a:endParaRPr/>
          </a:p>
          <a:p>
            <a:pPr indent="-228600" lvl="2" marL="1143000" rtl="0" algn="l">
              <a:lnSpc>
                <a:spcPct val="120000"/>
              </a:lnSpc>
              <a:spcBef>
                <a:spcPts val="500"/>
              </a:spcBef>
              <a:spcAft>
                <a:spcPts val="0"/>
              </a:spcAft>
              <a:buClr>
                <a:schemeClr val="lt1"/>
              </a:buClr>
              <a:buSzPts val="2250"/>
              <a:buChar char="•"/>
            </a:pPr>
            <a:r>
              <a:rPr lang="en-CA"/>
              <a:t>Disciplinary action – Powers of executive wrt suspension of players, coaches, &amp; parents.</a:t>
            </a:r>
            <a:endParaRPr/>
          </a:p>
          <a:p>
            <a:pPr indent="-228600" lvl="2" marL="1143000" rtl="0" algn="l">
              <a:lnSpc>
                <a:spcPct val="120000"/>
              </a:lnSpc>
              <a:spcBef>
                <a:spcPts val="500"/>
              </a:spcBef>
              <a:spcAft>
                <a:spcPts val="0"/>
              </a:spcAft>
              <a:buClr>
                <a:schemeClr val="lt1"/>
              </a:buClr>
              <a:buSzPts val="2250"/>
              <a:buChar char="•"/>
            </a:pPr>
            <a:r>
              <a:rPr lang="en-CA"/>
              <a:t>Affiliation – permitted to affiliate  with a maximum size or up to 15 players and 1 goalie, exceptions may be approved by Convenor.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272" name="Google Shape;272;p57"/>
          <p:cNvSpPr txBox="1"/>
          <p:nvPr>
            <p:ph idx="1" type="body"/>
          </p:nvPr>
        </p:nvSpPr>
        <p:spPr>
          <a:xfrm>
            <a:off x="1141410" y="2249485"/>
            <a:ext cx="9190367" cy="4377557"/>
          </a:xfrm>
          <a:prstGeom prst="rect">
            <a:avLst/>
          </a:prstGeom>
          <a:noFill/>
          <a:ln>
            <a:noFill/>
          </a:ln>
        </p:spPr>
        <p:txBody>
          <a:bodyPr anchorCtr="0" anchor="t" bIns="45700" lIns="91425" spcFirstLastPara="1" rIns="91425" wrap="square" tIns="45700">
            <a:normAutofit fontScale="92500" lnSpcReduction="10000"/>
          </a:bodyPr>
          <a:lstStyle/>
          <a:p>
            <a:pPr indent="-336721" lvl="0" marL="457200" rtl="0" algn="l">
              <a:lnSpc>
                <a:spcPct val="120000"/>
              </a:lnSpc>
              <a:spcBef>
                <a:spcPts val="1000"/>
              </a:spcBef>
              <a:spcAft>
                <a:spcPts val="0"/>
              </a:spcAft>
              <a:buClr>
                <a:schemeClr val="lt1"/>
              </a:buClr>
              <a:buSzPct val="101351"/>
              <a:buChar char="•"/>
            </a:pPr>
            <a:r>
              <a:rPr lang="en-CA"/>
              <a:t>Compiling and distributing a list of names, email addresses and phone number of all players and coaching staff to all team members/parents</a:t>
            </a:r>
            <a:endParaRPr/>
          </a:p>
          <a:p>
            <a:pPr indent="-336721" lvl="0" marL="457200" rtl="0" algn="l">
              <a:lnSpc>
                <a:spcPct val="120000"/>
              </a:lnSpc>
              <a:spcBef>
                <a:spcPts val="1000"/>
              </a:spcBef>
              <a:spcAft>
                <a:spcPts val="0"/>
              </a:spcAft>
              <a:buClr>
                <a:schemeClr val="lt1"/>
              </a:buClr>
              <a:buSzPct val="101351"/>
              <a:buChar char="•"/>
            </a:pPr>
            <a:r>
              <a:rPr lang="en-CA"/>
              <a:t>Supporting the Team Treasurer to ensure team finances are handled in a transparent and responsible manner.</a:t>
            </a:r>
            <a:endParaRPr/>
          </a:p>
          <a:p>
            <a:pPr indent="-336721" lvl="0" marL="457200" rtl="0" algn="l">
              <a:lnSpc>
                <a:spcPct val="120000"/>
              </a:lnSpc>
              <a:spcBef>
                <a:spcPts val="1000"/>
              </a:spcBef>
              <a:spcAft>
                <a:spcPts val="0"/>
              </a:spcAft>
              <a:buClr>
                <a:schemeClr val="lt1"/>
              </a:buClr>
              <a:buSzPct val="101351"/>
              <a:buChar char="•"/>
            </a:pPr>
            <a:r>
              <a:rPr lang="en-CA"/>
              <a:t>Arranging for scorekeepers and timekeepers for each home game and ensuring they are trained on the use of the equipment, and that they are familiar with the regulations</a:t>
            </a:r>
            <a:endParaRPr/>
          </a:p>
          <a:p>
            <a:pPr indent="-336721" lvl="0" marL="457200" rtl="0" algn="l">
              <a:lnSpc>
                <a:spcPct val="120000"/>
              </a:lnSpc>
              <a:spcBef>
                <a:spcPts val="1000"/>
              </a:spcBef>
              <a:spcAft>
                <a:spcPts val="0"/>
              </a:spcAft>
              <a:buClr>
                <a:schemeClr val="lt1"/>
              </a:buClr>
              <a:buSzPct val="101351"/>
              <a:buChar char="•"/>
            </a:pPr>
            <a:r>
              <a:rPr lang="en-CA"/>
              <a:t>Completing the game sheet with the team list for each game, obtaining the required signatures and inputting game results in the Goalline system for all home games</a:t>
            </a:r>
            <a:endParaRPr/>
          </a:p>
          <a:p>
            <a:pPr indent="0" lvl="0" marL="85725" rtl="0" algn="l">
              <a:lnSpc>
                <a:spcPct val="120000"/>
              </a:lnSpc>
              <a:spcBef>
                <a:spcPts val="1000"/>
              </a:spcBef>
              <a:spcAft>
                <a:spcPts val="0"/>
              </a:spcAft>
              <a:buSzPct val="101351"/>
              <a:buNone/>
            </a:pPr>
            <a:r>
              <a:t/>
            </a:r>
            <a:endParaRPr/>
          </a:p>
          <a:p>
            <a:pPr indent="-228600" lvl="0" marL="457200" rtl="0" algn="l">
              <a:lnSpc>
                <a:spcPct val="120000"/>
              </a:lnSpc>
              <a:spcBef>
                <a:spcPts val="1000"/>
              </a:spcBef>
              <a:spcAft>
                <a:spcPts val="0"/>
              </a:spcAft>
              <a:buClr>
                <a:schemeClr val="lt1"/>
              </a:buClr>
              <a:buSzPct val="101351"/>
              <a:buNone/>
            </a:pPr>
            <a:r>
              <a:t/>
            </a:r>
            <a:endParaRPr/>
          </a:p>
          <a:p>
            <a:pPr indent="-228600" lvl="0" marL="457200" rtl="0" algn="l">
              <a:lnSpc>
                <a:spcPct val="120000"/>
              </a:lnSpc>
              <a:spcBef>
                <a:spcPts val="1000"/>
              </a:spcBef>
              <a:spcAft>
                <a:spcPts val="0"/>
              </a:spcAft>
              <a:buClr>
                <a:schemeClr val="lt1"/>
              </a:buClr>
              <a:buSzPct val="101351"/>
              <a:buNone/>
            </a:pPr>
            <a:r>
              <a:t/>
            </a:r>
            <a:endParaRPr/>
          </a:p>
          <a:p>
            <a:pPr indent="-228600" lvl="0" marL="457200" rtl="0" algn="l">
              <a:lnSpc>
                <a:spcPct val="120000"/>
              </a:lnSpc>
              <a:spcBef>
                <a:spcPts val="1000"/>
              </a:spcBef>
              <a:spcAft>
                <a:spcPts val="0"/>
              </a:spcAft>
              <a:buClr>
                <a:schemeClr val="lt1"/>
              </a:buClr>
              <a:buSzPct val="101351"/>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2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CPMHA HANDBOOK</a:t>
            </a:r>
            <a:endParaRPr/>
          </a:p>
        </p:txBody>
      </p:sp>
      <p:sp>
        <p:nvSpPr>
          <p:cNvPr id="647" name="Google Shape;647;p20"/>
          <p:cNvSpPr txBox="1"/>
          <p:nvPr>
            <p:ph idx="1" type="body"/>
          </p:nvPr>
        </p:nvSpPr>
        <p:spPr>
          <a:xfrm>
            <a:off x="1141413" y="2249486"/>
            <a:ext cx="9905998" cy="3541714"/>
          </a:xfrm>
          <a:prstGeom prst="rect">
            <a:avLst/>
          </a:prstGeom>
          <a:noFill/>
          <a:ln>
            <a:noFill/>
          </a:ln>
        </p:spPr>
        <p:txBody>
          <a:bodyPr anchorCtr="0" anchor="t" bIns="45700" lIns="91425" spcFirstLastPara="1" rIns="91425" wrap="square" tIns="45700">
            <a:normAutofit/>
          </a:bodyPr>
          <a:lstStyle/>
          <a:p>
            <a:pPr indent="-342900" lvl="0" marL="533400" rtl="0" algn="l">
              <a:lnSpc>
                <a:spcPct val="120000"/>
              </a:lnSpc>
              <a:spcBef>
                <a:spcPts val="0"/>
              </a:spcBef>
              <a:spcAft>
                <a:spcPts val="0"/>
              </a:spcAft>
              <a:buSzPts val="3000"/>
              <a:buChar char="•"/>
            </a:pPr>
            <a:r>
              <a:rPr lang="en-CA">
                <a:solidFill>
                  <a:schemeClr val="lt1"/>
                </a:solidFill>
              </a:rPr>
              <a:t>The CPMHA is still in draft form and will be finalized by Jan 2025</a:t>
            </a:r>
            <a:endParaRPr/>
          </a:p>
          <a:p>
            <a:pPr indent="-342900" lvl="0" marL="533400" rtl="0" algn="l">
              <a:lnSpc>
                <a:spcPct val="120000"/>
              </a:lnSpc>
              <a:spcBef>
                <a:spcPts val="0"/>
              </a:spcBef>
              <a:spcAft>
                <a:spcPts val="0"/>
              </a:spcAft>
              <a:buSzPts val="3000"/>
              <a:buChar char="•"/>
            </a:pPr>
            <a:r>
              <a:rPr lang="en-CA">
                <a:solidFill>
                  <a:schemeClr val="lt1"/>
                </a:solidFill>
              </a:rPr>
              <a:t>Mandatory read for all volunteers</a:t>
            </a:r>
            <a:endParaRPr u="sng">
              <a:solidFill>
                <a:schemeClr val="lt1"/>
              </a:solidFill>
              <a:hlinkClick r:id="rId3">
                <a:extLst>
                  <a:ext uri="{A12FA001-AC4F-418D-AE19-62706E023703}">
                    <ahyp:hlinkClr val="tx"/>
                  </a:ext>
                </a:extLst>
              </a:hlinkClick>
            </a:endParaRPr>
          </a:p>
          <a:p>
            <a:pPr indent="-342900" lvl="0" marL="533400" rtl="0" algn="l">
              <a:lnSpc>
                <a:spcPct val="120000"/>
              </a:lnSpc>
              <a:spcBef>
                <a:spcPts val="0"/>
              </a:spcBef>
              <a:spcAft>
                <a:spcPts val="0"/>
              </a:spcAft>
              <a:buSzPts val="3000"/>
              <a:buChar char="•"/>
            </a:pPr>
            <a:r>
              <a:rPr lang="en-CA" u="sng">
                <a:solidFill>
                  <a:schemeClr val="lt1"/>
                </a:solidFill>
                <a:hlinkClick r:id="rId4">
                  <a:extLst>
                    <a:ext uri="{A12FA001-AC4F-418D-AE19-62706E023703}">
                      <ahyp:hlinkClr val="tx"/>
                    </a:ext>
                  </a:extLst>
                </a:hlinkClick>
              </a:rPr>
              <a:t>2023-2024_CPMHA_Team_Handbook.pdf</a:t>
            </a:r>
            <a:endParaRPr>
              <a:solidFill>
                <a:schemeClr val="lt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2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Pathways</a:t>
            </a:r>
            <a:endParaRPr/>
          </a:p>
        </p:txBody>
      </p:sp>
      <p:pic>
        <p:nvPicPr>
          <p:cNvPr id="653" name="Google Shape;653;p22"/>
          <p:cNvPicPr preferRelativeResize="0"/>
          <p:nvPr/>
        </p:nvPicPr>
        <p:blipFill rotWithShape="1">
          <a:blip r:embed="rId3">
            <a:alphaModFix/>
          </a:blip>
          <a:srcRect b="0" l="0" r="0" t="0"/>
          <a:stretch/>
        </p:blipFill>
        <p:spPr>
          <a:xfrm>
            <a:off x="1903049" y="1975556"/>
            <a:ext cx="8382726" cy="387208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0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Ice release</a:t>
            </a:r>
            <a:endParaRPr/>
          </a:p>
        </p:txBody>
      </p:sp>
      <p:sp>
        <p:nvSpPr>
          <p:cNvPr id="659" name="Google Shape;659;p101"/>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Ice release form</a:t>
            </a:r>
            <a:endParaRPr/>
          </a:p>
          <a:p>
            <a:pPr indent="-371475" lvl="0" marL="457200" rtl="0" algn="l">
              <a:lnSpc>
                <a:spcPct val="120000"/>
              </a:lnSpc>
              <a:spcBef>
                <a:spcPts val="1000"/>
              </a:spcBef>
              <a:spcAft>
                <a:spcPts val="0"/>
              </a:spcAft>
              <a:buClr>
                <a:schemeClr val="lt1"/>
              </a:buClr>
              <a:buSzPts val="2250"/>
              <a:buChar char="•"/>
            </a:pPr>
            <a:r>
              <a:rPr lang="en-CA"/>
              <a:t>Tournaments form</a:t>
            </a:r>
            <a:endParaRPr/>
          </a:p>
        </p:txBody>
      </p:sp>
      <p:sp>
        <p:nvSpPr>
          <p:cNvPr id="660" name="Google Shape;660;p101"/>
          <p:cNvSpPr txBox="1"/>
          <p:nvPr>
            <p:ph idx="2" type="body"/>
          </p:nvPr>
        </p:nvSpPr>
        <p:spPr>
          <a:xfrm>
            <a:off x="6172200" y="1657950"/>
            <a:ext cx="4875300" cy="4747500"/>
          </a:xfrm>
          <a:prstGeom prst="rect">
            <a:avLst/>
          </a:prstGeom>
          <a:noFill/>
          <a:ln>
            <a:noFill/>
          </a:ln>
        </p:spPr>
        <p:txBody>
          <a:bodyPr anchorCtr="0" anchor="t" bIns="45700" lIns="91425" spcFirstLastPara="1" rIns="91425" wrap="square" tIns="45700">
            <a:normAutofit fontScale="92500"/>
          </a:bodyPr>
          <a:lstStyle/>
          <a:p>
            <a:pPr indent="-342900" lvl="0" marL="571500" rtl="0" algn="l">
              <a:lnSpc>
                <a:spcPct val="120000"/>
              </a:lnSpc>
              <a:spcBef>
                <a:spcPts val="1000"/>
              </a:spcBef>
              <a:spcAft>
                <a:spcPts val="0"/>
              </a:spcAft>
              <a:buSzPct val="101351"/>
              <a:buChar char="•"/>
            </a:pPr>
            <a:r>
              <a:rPr lang="en-CA"/>
              <a:t>Ice must be released within 72hrs of practice time or team will have to pay.</a:t>
            </a:r>
            <a:endParaRPr/>
          </a:p>
          <a:p>
            <a:pPr indent="-342900" lvl="0" marL="571500" rtl="0" algn="l">
              <a:lnSpc>
                <a:spcPct val="120000"/>
              </a:lnSpc>
              <a:spcBef>
                <a:spcPts val="1000"/>
              </a:spcBef>
              <a:spcAft>
                <a:spcPts val="0"/>
              </a:spcAft>
              <a:buSzPct val="101351"/>
              <a:buChar char="•"/>
            </a:pPr>
            <a:r>
              <a:rPr lang="en-CA"/>
              <a:t>To change games, you must follow the instructions provided by LCMHL and copy the Ice scheduler.</a:t>
            </a:r>
            <a:endParaRPr/>
          </a:p>
          <a:p>
            <a:pPr indent="-342900" lvl="0" marL="571500" rtl="0" algn="l">
              <a:lnSpc>
                <a:spcPct val="120000"/>
              </a:lnSpc>
              <a:spcBef>
                <a:spcPts val="1000"/>
              </a:spcBef>
              <a:spcAft>
                <a:spcPts val="0"/>
              </a:spcAft>
              <a:buSzPct val="101351"/>
              <a:buChar char="•"/>
            </a:pPr>
            <a:r>
              <a:rPr lang="en-CA"/>
              <a:t>You must submit a form for every tournament so the time can be blocked from the teams calendar.</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2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COACH MENTOR</a:t>
            </a:r>
            <a:endParaRPr/>
          </a:p>
        </p:txBody>
      </p:sp>
      <p:sp>
        <p:nvSpPr>
          <p:cNvPr id="666" name="Google Shape;666;p27"/>
          <p:cNvSpPr txBox="1"/>
          <p:nvPr>
            <p:ph idx="1" type="body"/>
          </p:nvPr>
        </p:nvSpPr>
        <p:spPr>
          <a:xfrm>
            <a:off x="1141410" y="2249486"/>
            <a:ext cx="10017657"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IHS website (</a:t>
            </a:r>
            <a:r>
              <a:rPr lang="en-CA" u="sng">
                <a:solidFill>
                  <a:srgbClr val="FFFF00"/>
                </a:solidFill>
                <a:hlinkClick r:id="rId3">
                  <a:extLst>
                    <a:ext uri="{A12FA001-AC4F-418D-AE19-62706E023703}">
                      <ahyp:hlinkClr val="tx"/>
                    </a:ext>
                  </a:extLst>
                </a:hlinkClick>
              </a:rPr>
              <a:t>Ice Hockey Coaching Tools and Resources | Ice Hockey Systems Inc.</a:t>
            </a:r>
            <a:r>
              <a:rPr lang="en-CA">
                <a:solidFill>
                  <a:srgbClr val="FFFF00"/>
                </a:solidFill>
              </a:rPr>
              <a:t>)</a:t>
            </a:r>
            <a:endParaRPr/>
          </a:p>
          <a:p>
            <a:pPr indent="-228600" lvl="1" marL="685800" rtl="0" algn="l">
              <a:lnSpc>
                <a:spcPct val="120000"/>
              </a:lnSpc>
              <a:spcBef>
                <a:spcPts val="500"/>
              </a:spcBef>
              <a:spcAft>
                <a:spcPts val="0"/>
              </a:spcAft>
              <a:buClr>
                <a:schemeClr val="lt1"/>
              </a:buClr>
              <a:buSzPts val="2500"/>
              <a:buChar char="•"/>
            </a:pPr>
            <a:r>
              <a:rPr lang="en-CA"/>
              <a:t>Username: Carleton Place Kings</a:t>
            </a:r>
            <a:endParaRPr/>
          </a:p>
          <a:p>
            <a:pPr indent="-228600" lvl="1" marL="685800" rtl="0" algn="l">
              <a:lnSpc>
                <a:spcPct val="120000"/>
              </a:lnSpc>
              <a:spcBef>
                <a:spcPts val="500"/>
              </a:spcBef>
              <a:spcAft>
                <a:spcPts val="0"/>
              </a:spcAft>
              <a:buClr>
                <a:schemeClr val="lt1"/>
              </a:buClr>
              <a:buSzPts val="2500"/>
              <a:buChar char="•"/>
            </a:pPr>
            <a:r>
              <a:rPr lang="en-CA"/>
              <a:t>Password: cpmhakings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3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REFEREE IN CHIEF - Ray Cronkwright </a:t>
            </a:r>
            <a:endParaRPr/>
          </a:p>
        </p:txBody>
      </p:sp>
      <p:sp>
        <p:nvSpPr>
          <p:cNvPr id="672" name="Google Shape;672;p31"/>
          <p:cNvSpPr txBox="1"/>
          <p:nvPr>
            <p:ph idx="1" type="body"/>
          </p:nvPr>
        </p:nvSpPr>
        <p:spPr>
          <a:xfrm>
            <a:off x="1057500" y="1816175"/>
            <a:ext cx="10077000" cy="4979700"/>
          </a:xfrm>
          <a:prstGeom prst="rect">
            <a:avLst/>
          </a:prstGeom>
          <a:noFill/>
          <a:ln>
            <a:noFill/>
          </a:ln>
        </p:spPr>
        <p:txBody>
          <a:bodyPr anchorCtr="0" anchor="t" bIns="45700" lIns="91425" spcFirstLastPara="1" rIns="91425" wrap="square" tIns="45700">
            <a:normAutofit/>
          </a:bodyPr>
          <a:lstStyle/>
          <a:p>
            <a:pPr indent="-38100" lvl="0" marL="228600" rtl="0" algn="ctr">
              <a:lnSpc>
                <a:spcPct val="120000"/>
              </a:lnSpc>
              <a:spcBef>
                <a:spcPts val="0"/>
              </a:spcBef>
              <a:spcAft>
                <a:spcPts val="0"/>
              </a:spcAft>
              <a:buClr>
                <a:schemeClr val="lt1"/>
              </a:buClr>
              <a:buSzPts val="3000"/>
              <a:buNone/>
            </a:pPr>
            <a:r>
              <a:rPr lang="en-CA" sz="3200"/>
              <a:t>CPMHA Officiating Program Goals</a:t>
            </a:r>
            <a:endParaRPr sz="3200"/>
          </a:p>
          <a:p>
            <a:pPr indent="-355600" lvl="0" marL="457200" rtl="0" algn="l">
              <a:lnSpc>
                <a:spcPct val="90000"/>
              </a:lnSpc>
              <a:spcBef>
                <a:spcPts val="600"/>
              </a:spcBef>
              <a:spcAft>
                <a:spcPts val="0"/>
              </a:spcAft>
              <a:buSzPts val="2000"/>
              <a:buFont typeface="Arial"/>
              <a:buAutoNum type="arabicPeriod"/>
            </a:pPr>
            <a:r>
              <a:rPr lang="en-CA" sz="2000">
                <a:latin typeface="Arial"/>
                <a:ea typeface="Arial"/>
                <a:cs typeface="Arial"/>
                <a:sym typeface="Arial"/>
              </a:rPr>
              <a:t>Foster a respectful relationship between officials, coaches, parents, and fans</a:t>
            </a:r>
            <a:endParaRPr sz="2000">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lang="en-CA" sz="1800">
                <a:latin typeface="Arial"/>
                <a:ea typeface="Arial"/>
                <a:cs typeface="Arial"/>
                <a:sym typeface="Arial"/>
              </a:rPr>
              <a:t>All officials supervised at least 2x</a:t>
            </a:r>
            <a:endParaRPr sz="1800">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lang="en-CA" sz="1800">
                <a:latin typeface="Arial"/>
                <a:ea typeface="Arial"/>
                <a:cs typeface="Arial"/>
                <a:sym typeface="Arial"/>
              </a:rPr>
              <a:t>All first year officials properly mentored and supervised</a:t>
            </a:r>
            <a:endParaRPr sz="1800">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lang="en-CA" sz="1800">
                <a:latin typeface="Arial"/>
                <a:ea typeface="Arial"/>
                <a:cs typeface="Arial"/>
                <a:sym typeface="Arial"/>
              </a:rPr>
              <a:t>Development of all officials:</a:t>
            </a:r>
            <a:endParaRPr sz="1800">
              <a:latin typeface="Arial"/>
              <a:ea typeface="Arial"/>
              <a:cs typeface="Arial"/>
              <a:sym typeface="Arial"/>
            </a:endParaRPr>
          </a:p>
          <a:p>
            <a:pPr indent="-355600" lvl="1" marL="914400" rtl="0" algn="l">
              <a:lnSpc>
                <a:spcPct val="90000"/>
              </a:lnSpc>
              <a:spcBef>
                <a:spcPts val="0"/>
              </a:spcBef>
              <a:spcAft>
                <a:spcPts val="0"/>
              </a:spcAft>
              <a:buSzPts val="2000"/>
              <a:buFont typeface="Arial"/>
              <a:buChar char="-"/>
            </a:pPr>
            <a:r>
              <a:rPr lang="en-CA" sz="1400">
                <a:latin typeface="Arial"/>
                <a:ea typeface="Arial"/>
                <a:cs typeface="Arial"/>
                <a:sym typeface="Arial"/>
              </a:rPr>
              <a:t>New officials</a:t>
            </a:r>
            <a:endParaRPr sz="1400">
              <a:latin typeface="Arial"/>
              <a:ea typeface="Arial"/>
              <a:cs typeface="Arial"/>
              <a:sym typeface="Arial"/>
            </a:endParaRPr>
          </a:p>
          <a:p>
            <a:pPr indent="-355600" lvl="1" marL="914400" rtl="0" algn="l">
              <a:lnSpc>
                <a:spcPct val="90000"/>
              </a:lnSpc>
              <a:spcBef>
                <a:spcPts val="0"/>
              </a:spcBef>
              <a:spcAft>
                <a:spcPts val="0"/>
              </a:spcAft>
              <a:buSzPts val="2000"/>
              <a:buFont typeface="Arial"/>
              <a:buChar char="-"/>
            </a:pPr>
            <a:r>
              <a:rPr lang="en-CA" sz="1400">
                <a:latin typeface="Arial"/>
                <a:ea typeface="Arial"/>
                <a:cs typeface="Arial"/>
                <a:sym typeface="Arial"/>
              </a:rPr>
              <a:t>3 person officiating</a:t>
            </a:r>
            <a:endParaRPr sz="1400">
              <a:latin typeface="Arial"/>
              <a:ea typeface="Arial"/>
              <a:cs typeface="Arial"/>
              <a:sym typeface="Arial"/>
            </a:endParaRPr>
          </a:p>
          <a:p>
            <a:pPr indent="0" lvl="0" marL="457200" rtl="0" algn="l">
              <a:lnSpc>
                <a:spcPct val="90000"/>
              </a:lnSpc>
              <a:spcBef>
                <a:spcPts val="0"/>
              </a:spcBef>
              <a:spcAft>
                <a:spcPts val="0"/>
              </a:spcAft>
              <a:buSzPts val="2250"/>
              <a:buNone/>
            </a:pPr>
            <a:r>
              <a:t/>
            </a:r>
            <a:endParaRPr sz="1400">
              <a:latin typeface="Arial"/>
              <a:ea typeface="Arial"/>
              <a:cs typeface="Arial"/>
              <a:sym typeface="Arial"/>
            </a:endParaRPr>
          </a:p>
          <a:p>
            <a:pPr indent="0" lvl="0" marL="914400" rtl="0" algn="l">
              <a:lnSpc>
                <a:spcPct val="90000"/>
              </a:lnSpc>
              <a:spcBef>
                <a:spcPts val="500"/>
              </a:spcBef>
              <a:spcAft>
                <a:spcPts val="0"/>
              </a:spcAft>
              <a:buSzPts val="2250"/>
              <a:buNone/>
            </a:pPr>
            <a:r>
              <a:t/>
            </a:r>
            <a:endParaRPr sz="1200">
              <a:latin typeface="Arial"/>
              <a:ea typeface="Arial"/>
              <a:cs typeface="Arial"/>
              <a:sym typeface="Arial"/>
            </a:endParaRPr>
          </a:p>
          <a:p>
            <a:pPr indent="0" lvl="0" marL="0" rtl="0" algn="l">
              <a:lnSpc>
                <a:spcPct val="90000"/>
              </a:lnSpc>
              <a:spcBef>
                <a:spcPts val="600"/>
              </a:spcBef>
              <a:spcAft>
                <a:spcPts val="0"/>
              </a:spcAft>
              <a:buSzPts val="2250"/>
              <a:buNone/>
            </a:pPr>
            <a:r>
              <a:rPr lang="en-CA" sz="2000">
                <a:latin typeface="Arial"/>
                <a:ea typeface="Arial"/>
                <a:cs typeface="Arial"/>
                <a:sym typeface="Arial"/>
              </a:rPr>
              <a:t>2.   To standardize the methods and techniques with respect to rule interpretation and application within CPMHA Officiating Program</a:t>
            </a:r>
            <a:endParaRPr sz="2000">
              <a:latin typeface="Arial"/>
              <a:ea typeface="Arial"/>
              <a:cs typeface="Arial"/>
              <a:sym typeface="Arial"/>
            </a:endParaRPr>
          </a:p>
          <a:p>
            <a:pPr indent="-12700" lvl="0" marL="12700" rtl="0" algn="l">
              <a:lnSpc>
                <a:spcPct val="90000"/>
              </a:lnSpc>
              <a:spcBef>
                <a:spcPts val="60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90000"/>
              </a:lnSpc>
              <a:spcBef>
                <a:spcPts val="600"/>
              </a:spcBef>
              <a:spcAft>
                <a:spcPts val="0"/>
              </a:spcAft>
              <a:buSzPts val="2250"/>
              <a:buNone/>
            </a:pPr>
            <a:r>
              <a:rPr lang="en-CA" sz="2000">
                <a:latin typeface="Arial"/>
                <a:ea typeface="Arial"/>
                <a:cs typeface="Arial"/>
                <a:sym typeface="Arial"/>
              </a:rPr>
              <a:t>3.   Be a contributing participant to the betterment of hockey within CPMHA, LCMHL, District 4, and HEO</a:t>
            </a:r>
            <a:endParaRPr sz="2000">
              <a:latin typeface="Arial"/>
              <a:ea typeface="Arial"/>
              <a:cs typeface="Arial"/>
              <a:sym typeface="Arial"/>
            </a:endParaRPr>
          </a:p>
          <a:p>
            <a:pPr indent="-38100" lvl="0" marL="228600" rtl="0" algn="l">
              <a:lnSpc>
                <a:spcPct val="120000"/>
              </a:lnSpc>
              <a:spcBef>
                <a:spcPts val="0"/>
              </a:spcBef>
              <a:spcAft>
                <a:spcPts val="0"/>
              </a:spcAft>
              <a:buClr>
                <a:schemeClr val="lt1"/>
              </a:buClr>
              <a:buSzPts val="3000"/>
              <a:buNone/>
            </a:pPr>
            <a:r>
              <a:t/>
            </a:r>
            <a:endParaRPr/>
          </a:p>
        </p:txBody>
      </p:sp>
      <p:pic>
        <p:nvPicPr>
          <p:cNvPr id="673" name="Google Shape;673;p31"/>
          <p:cNvPicPr preferRelativeResize="0"/>
          <p:nvPr/>
        </p:nvPicPr>
        <p:blipFill rotWithShape="1">
          <a:blip r:embed="rId3">
            <a:alphaModFix/>
          </a:blip>
          <a:srcRect b="0" l="0" r="0" t="0"/>
          <a:stretch/>
        </p:blipFill>
        <p:spPr>
          <a:xfrm>
            <a:off x="9996195" y="229475"/>
            <a:ext cx="1222150" cy="11952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CA"/>
              <a:t>RULE CHANGES</a:t>
            </a:r>
            <a:endParaRPr/>
          </a:p>
        </p:txBody>
      </p:sp>
      <p:sp>
        <p:nvSpPr>
          <p:cNvPr id="679" name="Google Shape;679;p24"/>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CA"/>
              <a:t>6.3(e)(i)</a:t>
            </a:r>
            <a:endParaRPr/>
          </a:p>
          <a:p>
            <a:pPr indent="-228600" lvl="1" marL="685800" rtl="0" algn="l">
              <a:lnSpc>
                <a:spcPct val="120000"/>
              </a:lnSpc>
              <a:spcBef>
                <a:spcPts val="500"/>
              </a:spcBef>
              <a:spcAft>
                <a:spcPts val="0"/>
              </a:spcAft>
              <a:buClr>
                <a:schemeClr val="lt1"/>
              </a:buClr>
              <a:buSzPct val="125000"/>
              <a:buChar char="•"/>
            </a:pPr>
            <a:r>
              <a:rPr lang="en-CA"/>
              <a:t>Any stoppage of play occurring in the end zone as the result of the puck going out of play or being unplayable will result in the ensuing face-off taking place in that end zone at the face-off spot nearest to where the puck was last legally played, regardless of whether the defending or attacking team causes the stoppage.</a:t>
            </a:r>
            <a:endParaRPr/>
          </a:p>
        </p:txBody>
      </p:sp>
      <p:sp>
        <p:nvSpPr>
          <p:cNvPr id="680" name="Google Shape;680;p24"/>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CA"/>
              <a:t>10.2</a:t>
            </a:r>
            <a:endParaRPr/>
          </a:p>
          <a:p>
            <a:pPr indent="-228600" lvl="1" marL="685800" rtl="0" algn="l">
              <a:lnSpc>
                <a:spcPct val="120000"/>
              </a:lnSpc>
              <a:spcBef>
                <a:spcPts val="500"/>
              </a:spcBef>
              <a:spcAft>
                <a:spcPts val="0"/>
              </a:spcAft>
              <a:buClr>
                <a:schemeClr val="lt1"/>
              </a:buClr>
              <a:buSzPct val="125000"/>
              <a:buChar char="•"/>
            </a:pPr>
            <a:r>
              <a:rPr lang="en-CA"/>
              <a:t>A hand pass occurs when a player makes a </a:t>
            </a:r>
            <a:r>
              <a:rPr lang="en-CA" u="sng"/>
              <a:t>deliberate attempt</a:t>
            </a:r>
            <a:r>
              <a:rPr lang="en-CA"/>
              <a:t> to stop, knock down, or push the puck with their hand, and a teammate in the neutral or attacking zone gains control of the puck. This includes when a hand pass occurs and the puck deflects off any person or object, prior to the teammate gaining possession and control of the puck.</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5"/>
          <p:cNvSpPr txBox="1"/>
          <p:nvPr>
            <p:ph type="title"/>
          </p:nvPr>
        </p:nvSpPr>
        <p:spPr>
          <a:xfrm>
            <a:off x="1141413" y="618518"/>
            <a:ext cx="9905998" cy="11914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RULE 11.4 DISCRIMINATION</a:t>
            </a:r>
            <a:endParaRPr/>
          </a:p>
        </p:txBody>
      </p:sp>
      <p:sp>
        <p:nvSpPr>
          <p:cNvPr id="686" name="Google Shape;686;p25"/>
          <p:cNvSpPr txBox="1"/>
          <p:nvPr>
            <p:ph idx="1" type="body"/>
          </p:nvPr>
        </p:nvSpPr>
        <p:spPr>
          <a:xfrm>
            <a:off x="1141410" y="1809947"/>
            <a:ext cx="9905998" cy="462856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Automatic 5 game suspension and HEO Hearing</a:t>
            </a:r>
            <a:endParaRPr/>
          </a:p>
          <a:p>
            <a:pPr indent="-228600" lvl="0" marL="228600" rtl="0" algn="l">
              <a:lnSpc>
                <a:spcPct val="120000"/>
              </a:lnSpc>
              <a:spcBef>
                <a:spcPts val="1000"/>
              </a:spcBef>
              <a:spcAft>
                <a:spcPts val="0"/>
              </a:spcAft>
              <a:buClr>
                <a:schemeClr val="lt1"/>
              </a:buClr>
              <a:buSzPts val="3000"/>
              <a:buChar char="•"/>
            </a:pPr>
            <a:r>
              <a:rPr lang="en-CA"/>
              <a:t>Any player or team official who engages in taunts, insults, or intimidation based on discriminatory grounds will be assessed a Gross Misconduct penalty.</a:t>
            </a:r>
            <a:endParaRPr/>
          </a:p>
          <a:p>
            <a:pPr indent="-228600" lvl="0" marL="228600" rtl="0" algn="l">
              <a:lnSpc>
                <a:spcPct val="120000"/>
              </a:lnSpc>
              <a:spcBef>
                <a:spcPts val="1000"/>
              </a:spcBef>
              <a:spcAft>
                <a:spcPts val="0"/>
              </a:spcAft>
              <a:buClr>
                <a:schemeClr val="lt1"/>
              </a:buClr>
              <a:buSzPts val="3000"/>
              <a:buChar char="•"/>
            </a:pPr>
            <a:r>
              <a:rPr lang="en-CA" u="sng">
                <a:solidFill>
                  <a:schemeClr val="lt1"/>
                </a:solidFill>
                <a:hlinkClick r:id="rId3">
                  <a:extLst>
                    <a:ext uri="{A12FA001-AC4F-418D-AE19-62706E023703}">
                      <ahyp:hlinkClr val="tx"/>
                    </a:ext>
                  </a:extLst>
                </a:hlinkClick>
              </a:rPr>
              <a:t>YouTube HEO Maltreatment Video (4:23 – 9:52)</a:t>
            </a:r>
            <a:endParaRPr>
              <a:solidFill>
                <a:schemeClr val="l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30770b7b94b_0_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a:t>Green Arm Band</a:t>
            </a:r>
            <a:endParaRPr/>
          </a:p>
        </p:txBody>
      </p:sp>
      <p:sp>
        <p:nvSpPr>
          <p:cNvPr id="692" name="Google Shape;692;g30770b7b94b_0_3"/>
          <p:cNvSpPr txBox="1"/>
          <p:nvPr>
            <p:ph idx="1" type="body"/>
          </p:nvPr>
        </p:nvSpPr>
        <p:spPr>
          <a:xfrm>
            <a:off x="1141410" y="2249486"/>
            <a:ext cx="4878300" cy="3541800"/>
          </a:xfrm>
          <a:prstGeom prst="rect">
            <a:avLst/>
          </a:prstGeom>
          <a:noFill/>
          <a:ln>
            <a:noFill/>
          </a:ln>
        </p:spPr>
        <p:txBody>
          <a:bodyPr anchorCtr="0" anchor="t" bIns="45700" lIns="91425" spcFirstLastPara="1" rIns="91425" wrap="square" tIns="45700">
            <a:normAutofit lnSpcReduction="10000"/>
          </a:bodyPr>
          <a:lstStyle/>
          <a:p>
            <a:pPr indent="-371475" lvl="0" marL="457200" rtl="0" algn="l">
              <a:lnSpc>
                <a:spcPct val="120000"/>
              </a:lnSpc>
              <a:spcBef>
                <a:spcPts val="1000"/>
              </a:spcBef>
              <a:spcAft>
                <a:spcPts val="0"/>
              </a:spcAft>
              <a:buSzPts val="2250"/>
              <a:buChar char="-"/>
            </a:pPr>
            <a:r>
              <a:rPr lang="en-CA"/>
              <a:t>Officials &lt;18 yo</a:t>
            </a:r>
            <a:endParaRPr/>
          </a:p>
          <a:p>
            <a:pPr indent="-371475" lvl="0" marL="457200" rtl="0" algn="l">
              <a:lnSpc>
                <a:spcPct val="120000"/>
              </a:lnSpc>
              <a:spcBef>
                <a:spcPts val="0"/>
              </a:spcBef>
              <a:spcAft>
                <a:spcPts val="0"/>
              </a:spcAft>
              <a:buSzPts val="2250"/>
              <a:buChar char="-"/>
            </a:pPr>
            <a:r>
              <a:rPr lang="en-CA"/>
              <a:t>Coach assessed GM automatic 2 GM suspension (minimum)</a:t>
            </a:r>
            <a:endParaRPr/>
          </a:p>
          <a:p>
            <a:pPr indent="-371475" lvl="0" marL="457200" rtl="0" algn="l">
              <a:lnSpc>
                <a:spcPct val="120000"/>
              </a:lnSpc>
              <a:spcBef>
                <a:spcPts val="0"/>
              </a:spcBef>
              <a:spcAft>
                <a:spcPts val="0"/>
              </a:spcAft>
              <a:buSzPts val="2250"/>
              <a:buChar char="-"/>
            </a:pPr>
            <a:r>
              <a:rPr lang="en-CA"/>
              <a:t>Officials learn through</a:t>
            </a:r>
            <a:endParaRPr/>
          </a:p>
          <a:p>
            <a:pPr indent="-371475" lvl="0" marL="914400" rtl="0" algn="l">
              <a:lnSpc>
                <a:spcPct val="120000"/>
              </a:lnSpc>
              <a:spcBef>
                <a:spcPts val="0"/>
              </a:spcBef>
              <a:spcAft>
                <a:spcPts val="0"/>
              </a:spcAft>
              <a:buSzPts val="2250"/>
              <a:buChar char="-"/>
            </a:pPr>
            <a:r>
              <a:rPr lang="en-CA"/>
              <a:t>Supervisions</a:t>
            </a:r>
            <a:endParaRPr/>
          </a:p>
          <a:p>
            <a:pPr indent="-371475" lvl="0" marL="914400" rtl="0" algn="l">
              <a:lnSpc>
                <a:spcPct val="120000"/>
              </a:lnSpc>
              <a:spcBef>
                <a:spcPts val="0"/>
              </a:spcBef>
              <a:spcAft>
                <a:spcPts val="0"/>
              </a:spcAft>
              <a:buSzPts val="2250"/>
              <a:buChar char="-"/>
            </a:pPr>
            <a:r>
              <a:rPr lang="en-CA"/>
              <a:t>Learning from Peers</a:t>
            </a:r>
            <a:endParaRPr/>
          </a:p>
          <a:p>
            <a:pPr indent="-371475" lvl="0" marL="914400" rtl="0" algn="l">
              <a:lnSpc>
                <a:spcPct val="120000"/>
              </a:lnSpc>
              <a:spcBef>
                <a:spcPts val="0"/>
              </a:spcBef>
              <a:spcAft>
                <a:spcPts val="0"/>
              </a:spcAft>
              <a:buSzPts val="2250"/>
              <a:buChar char="-"/>
            </a:pPr>
            <a:r>
              <a:rPr lang="en-CA"/>
              <a:t>Development Sessions</a:t>
            </a:r>
            <a:endParaRPr/>
          </a:p>
          <a:p>
            <a:pPr indent="-371475" lvl="0" marL="914400" rtl="0" algn="l">
              <a:lnSpc>
                <a:spcPct val="120000"/>
              </a:lnSpc>
              <a:spcBef>
                <a:spcPts val="0"/>
              </a:spcBef>
              <a:spcAft>
                <a:spcPts val="0"/>
              </a:spcAft>
              <a:buSzPts val="2250"/>
              <a:buChar char="-"/>
            </a:pPr>
            <a:r>
              <a:rPr lang="en-CA"/>
              <a:t>BUT mostly OTJ Experience</a:t>
            </a:r>
            <a:endParaRPr/>
          </a:p>
        </p:txBody>
      </p:sp>
      <p:pic>
        <p:nvPicPr>
          <p:cNvPr id="693" name="Google Shape;693;g30770b7b94b_0_3"/>
          <p:cNvPicPr preferRelativeResize="0"/>
          <p:nvPr/>
        </p:nvPicPr>
        <p:blipFill rotWithShape="1">
          <a:blip r:embed="rId3">
            <a:alphaModFix/>
          </a:blip>
          <a:srcRect b="0" l="0" r="0" t="0"/>
          <a:stretch/>
        </p:blipFill>
        <p:spPr>
          <a:xfrm>
            <a:off x="7089699" y="2097223"/>
            <a:ext cx="4184252" cy="36940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30770b7b94b_0_1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a:t>Points of View</a:t>
            </a:r>
            <a:endParaRPr/>
          </a:p>
        </p:txBody>
      </p:sp>
      <p:sp>
        <p:nvSpPr>
          <p:cNvPr id="699" name="Google Shape;699;g30770b7b94b_0_10"/>
          <p:cNvSpPr txBox="1"/>
          <p:nvPr>
            <p:ph idx="1" type="body"/>
          </p:nvPr>
        </p:nvSpPr>
        <p:spPr>
          <a:xfrm>
            <a:off x="1141414" y="2118500"/>
            <a:ext cx="10058100" cy="35418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000"/>
              </a:spcBef>
              <a:spcAft>
                <a:spcPts val="0"/>
              </a:spcAft>
              <a:buSzPts val="2250"/>
              <a:buNone/>
            </a:pPr>
            <a:r>
              <a:rPr lang="en-CA"/>
              <a:t>Depending on where the official is positioned, players obstructing their view, or a “sneaky” player …. Officials may not observe the incident the same as others</a:t>
            </a:r>
            <a:endParaRPr/>
          </a:p>
          <a:p>
            <a:pPr indent="0" lvl="0" marL="0" rtl="0" algn="l">
              <a:lnSpc>
                <a:spcPct val="120000"/>
              </a:lnSpc>
              <a:spcBef>
                <a:spcPts val="1000"/>
              </a:spcBef>
              <a:spcAft>
                <a:spcPts val="0"/>
              </a:spcAft>
              <a:buSzPts val="2250"/>
              <a:buNone/>
            </a:pPr>
            <a:r>
              <a:rPr lang="en-CA"/>
              <a:t>Officials have to make decisions in a matter of micro-seconds</a:t>
            </a:r>
            <a:endParaRPr/>
          </a:p>
        </p:txBody>
      </p:sp>
      <p:pic>
        <p:nvPicPr>
          <p:cNvPr id="700" name="Google Shape;700;g30770b7b94b_0_10"/>
          <p:cNvPicPr preferRelativeResize="0"/>
          <p:nvPr/>
        </p:nvPicPr>
        <p:blipFill rotWithShape="1">
          <a:blip r:embed="rId3">
            <a:alphaModFix/>
          </a:blip>
          <a:srcRect b="0" l="0" r="0" t="0"/>
          <a:stretch/>
        </p:blipFill>
        <p:spPr>
          <a:xfrm>
            <a:off x="2408150" y="4084998"/>
            <a:ext cx="6872725" cy="21930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30786a240e8_0_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a:t>Count the F’s</a:t>
            </a:r>
            <a:endParaRPr/>
          </a:p>
        </p:txBody>
      </p:sp>
      <p:sp>
        <p:nvSpPr>
          <p:cNvPr id="706" name="Google Shape;706;g30786a240e8_0_3"/>
          <p:cNvSpPr txBox="1"/>
          <p:nvPr>
            <p:ph idx="1" type="body"/>
          </p:nvPr>
        </p:nvSpPr>
        <p:spPr>
          <a:xfrm>
            <a:off x="1141400" y="2249475"/>
            <a:ext cx="9906000" cy="1961700"/>
          </a:xfrm>
          <a:prstGeom prst="rect">
            <a:avLst/>
          </a:prstGeom>
          <a:noFill/>
          <a:ln>
            <a:noFill/>
          </a:ln>
        </p:spPr>
        <p:txBody>
          <a:bodyPr anchorCtr="0" anchor="t" bIns="45700" lIns="91425" spcFirstLastPara="1" rIns="91425" wrap="square" tIns="45700">
            <a:normAutofit/>
          </a:bodyPr>
          <a:lstStyle/>
          <a:p>
            <a:pPr indent="-12700" lvl="0" marL="12700" rtl="0" algn="ctr">
              <a:lnSpc>
                <a:spcPct val="115000"/>
              </a:lnSpc>
              <a:spcBef>
                <a:spcPts val="800"/>
              </a:spcBef>
              <a:spcAft>
                <a:spcPts val="0"/>
              </a:spcAft>
              <a:buClr>
                <a:schemeClr val="dk1"/>
              </a:buClr>
              <a:buSzPts val="1100"/>
              <a:buFont typeface="Arial"/>
              <a:buNone/>
            </a:pPr>
            <a:r>
              <a:rPr lang="en-CA" sz="1600">
                <a:solidFill>
                  <a:srgbClr val="330066"/>
                </a:solidFill>
                <a:latin typeface="Arial"/>
                <a:ea typeface="Arial"/>
                <a:cs typeface="Arial"/>
                <a:sym typeface="Arial"/>
              </a:rPr>
              <a:t>•</a:t>
            </a:r>
            <a:r>
              <a:rPr lang="en-CA" sz="2700">
                <a:latin typeface="Arial"/>
                <a:ea typeface="Arial"/>
                <a:cs typeface="Arial"/>
                <a:sym typeface="Arial"/>
              </a:rPr>
              <a:t>Finished files are the result of years of scientific study</a:t>
            </a:r>
            <a:endParaRPr sz="2700">
              <a:latin typeface="Arial"/>
              <a:ea typeface="Arial"/>
              <a:cs typeface="Arial"/>
              <a:sym typeface="Arial"/>
            </a:endParaRPr>
          </a:p>
          <a:p>
            <a:pPr indent="-12700" lvl="0" marL="12700" rtl="0" algn="ctr">
              <a:lnSpc>
                <a:spcPct val="115000"/>
              </a:lnSpc>
              <a:spcBef>
                <a:spcPts val="800"/>
              </a:spcBef>
              <a:spcAft>
                <a:spcPts val="0"/>
              </a:spcAft>
              <a:buClr>
                <a:schemeClr val="dk1"/>
              </a:buClr>
              <a:buSzPts val="1100"/>
              <a:buFont typeface="Arial"/>
              <a:buNone/>
            </a:pPr>
            <a:r>
              <a:rPr lang="en-CA" sz="2700">
                <a:latin typeface="Arial"/>
                <a:ea typeface="Arial"/>
                <a:cs typeface="Arial"/>
                <a:sym typeface="Arial"/>
              </a:rPr>
              <a:t>combined with the experience</a:t>
            </a:r>
            <a:endParaRPr sz="2700">
              <a:latin typeface="Arial"/>
              <a:ea typeface="Arial"/>
              <a:cs typeface="Arial"/>
              <a:sym typeface="Arial"/>
            </a:endParaRPr>
          </a:p>
          <a:p>
            <a:pPr indent="-12700" lvl="0" marL="12700" rtl="0" algn="ctr">
              <a:lnSpc>
                <a:spcPct val="115000"/>
              </a:lnSpc>
              <a:spcBef>
                <a:spcPts val="800"/>
              </a:spcBef>
              <a:spcAft>
                <a:spcPts val="0"/>
              </a:spcAft>
              <a:buClr>
                <a:schemeClr val="dk1"/>
              </a:buClr>
              <a:buSzPts val="1100"/>
              <a:buFont typeface="Arial"/>
              <a:buNone/>
            </a:pPr>
            <a:r>
              <a:rPr lang="en-CA" sz="2700">
                <a:latin typeface="Arial"/>
                <a:ea typeface="Arial"/>
                <a:cs typeface="Arial"/>
                <a:sym typeface="Arial"/>
              </a:rPr>
              <a:t>of years of counting flies</a:t>
            </a:r>
            <a:r>
              <a:rPr lang="en-CA" sz="2700">
                <a:solidFill>
                  <a:schemeClr val="dk1"/>
                </a:solidFill>
                <a:latin typeface="Arial"/>
                <a:ea typeface="Arial"/>
                <a:cs typeface="Arial"/>
                <a:sym typeface="Arial"/>
              </a:rPr>
              <a:t>...</a:t>
            </a:r>
            <a:endParaRPr sz="2700">
              <a:solidFill>
                <a:schemeClr val="dk1"/>
              </a:solidFill>
              <a:latin typeface="Arial"/>
              <a:ea typeface="Arial"/>
              <a:cs typeface="Arial"/>
              <a:sym typeface="Arial"/>
            </a:endParaRPr>
          </a:p>
          <a:p>
            <a:pPr indent="0" lvl="0" marL="0" rtl="0" algn="l">
              <a:lnSpc>
                <a:spcPct val="120000"/>
              </a:lnSpc>
              <a:spcBef>
                <a:spcPts val="1000"/>
              </a:spcBef>
              <a:spcAft>
                <a:spcPts val="0"/>
              </a:spcAft>
              <a:buSzPts val="225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278" name="Google Shape;278;p58"/>
          <p:cNvSpPr txBox="1"/>
          <p:nvPr>
            <p:ph idx="1" type="body"/>
          </p:nvPr>
        </p:nvSpPr>
        <p:spPr>
          <a:xfrm>
            <a:off x="1141410" y="2249485"/>
            <a:ext cx="9190367" cy="4113607"/>
          </a:xfrm>
          <a:prstGeom prst="rect">
            <a:avLst/>
          </a:prstGeom>
          <a:noFill/>
          <a:ln>
            <a:noFill/>
          </a:ln>
        </p:spPr>
        <p:txBody>
          <a:bodyPr anchorCtr="0" anchor="t" bIns="45700" lIns="91425" spcFirstLastPara="1" rIns="91425" wrap="square" tIns="45700">
            <a:normAutofit fontScale="92500"/>
          </a:bodyPr>
          <a:lstStyle/>
          <a:p>
            <a:pPr indent="-371475" lvl="0" marL="457200" rtl="0" algn="l">
              <a:lnSpc>
                <a:spcPct val="120000"/>
              </a:lnSpc>
              <a:spcBef>
                <a:spcPts val="1000"/>
              </a:spcBef>
              <a:spcAft>
                <a:spcPts val="0"/>
              </a:spcAft>
              <a:buClr>
                <a:schemeClr val="lt1"/>
              </a:buClr>
              <a:buSzPct val="101351"/>
              <a:buChar char="•"/>
            </a:pPr>
            <a:r>
              <a:rPr lang="en-CA"/>
              <a:t>Organizing and booking team photos as team sees fit</a:t>
            </a:r>
            <a:endParaRPr/>
          </a:p>
          <a:p>
            <a:pPr indent="-371475" lvl="0" marL="457200" rtl="0" algn="l">
              <a:lnSpc>
                <a:spcPct val="120000"/>
              </a:lnSpc>
              <a:spcBef>
                <a:spcPts val="1000"/>
              </a:spcBef>
              <a:spcAft>
                <a:spcPts val="0"/>
              </a:spcAft>
              <a:buClr>
                <a:schemeClr val="lt1"/>
              </a:buClr>
              <a:buSzPct val="101351"/>
              <a:buChar char="•"/>
            </a:pPr>
            <a:r>
              <a:rPr lang="en-CA"/>
              <a:t>At the direction of the Head Coach, making the necessary arrangements for any exhibition games, tournaments and any team activities</a:t>
            </a:r>
            <a:endParaRPr/>
          </a:p>
          <a:p>
            <a:pPr indent="-371475" lvl="0" marL="457200" rtl="0" algn="l">
              <a:lnSpc>
                <a:spcPct val="120000"/>
              </a:lnSpc>
              <a:spcBef>
                <a:spcPts val="1000"/>
              </a:spcBef>
              <a:spcAft>
                <a:spcPts val="0"/>
              </a:spcAft>
              <a:buClr>
                <a:schemeClr val="lt1"/>
              </a:buClr>
              <a:buSzPct val="101351"/>
              <a:buChar char="•"/>
            </a:pPr>
            <a:r>
              <a:rPr lang="en-CA"/>
              <a:t>Coordinating a meeting at the beginning of the season to welcome parents and encourage input and participation; coordinating additional parent meetings in a timely fashion as necessary to discuss issues as they arise</a:t>
            </a:r>
            <a:endParaRPr/>
          </a:p>
          <a:p>
            <a:pPr indent="-371475" lvl="0" marL="457200" rtl="0" algn="l">
              <a:lnSpc>
                <a:spcPct val="120000"/>
              </a:lnSpc>
              <a:spcBef>
                <a:spcPts val="1000"/>
              </a:spcBef>
              <a:spcAft>
                <a:spcPts val="0"/>
              </a:spcAft>
              <a:buClr>
                <a:schemeClr val="lt1"/>
              </a:buClr>
              <a:buSzPct val="101351"/>
              <a:buChar char="•"/>
            </a:pPr>
            <a:r>
              <a:rPr lang="en-CA"/>
              <a:t>Assisting the Head Coach and their coaching staff in any other related duties to ensure the team is well organized</a:t>
            </a:r>
            <a:endParaRPr/>
          </a:p>
          <a:p>
            <a:pPr indent="-228600" lvl="0" marL="457200" rtl="0" algn="l">
              <a:lnSpc>
                <a:spcPct val="120000"/>
              </a:lnSpc>
              <a:spcBef>
                <a:spcPts val="1000"/>
              </a:spcBef>
              <a:spcAft>
                <a:spcPts val="0"/>
              </a:spcAft>
              <a:buClr>
                <a:schemeClr val="lt1"/>
              </a:buClr>
              <a:buSzPct val="101351"/>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3073c3525a6_0_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a:t>Have a Great Season!</a:t>
            </a:r>
            <a:endParaRPr/>
          </a:p>
        </p:txBody>
      </p:sp>
      <p:sp>
        <p:nvSpPr>
          <p:cNvPr id="712" name="Google Shape;712;g3073c3525a6_0_0"/>
          <p:cNvSpPr txBox="1"/>
          <p:nvPr>
            <p:ph idx="1" type="body"/>
          </p:nvPr>
        </p:nvSpPr>
        <p:spPr>
          <a:xfrm>
            <a:off x="1141400" y="1853375"/>
            <a:ext cx="9802500" cy="45390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1000"/>
              </a:spcBef>
              <a:spcAft>
                <a:spcPts val="0"/>
              </a:spcAft>
              <a:buSzPct val="120966"/>
              <a:buNone/>
            </a:pPr>
            <a:r>
              <a:rPr lang="en-CA"/>
              <a:t>It is ok to disagree BUT do it in a respectful way</a:t>
            </a:r>
            <a:endParaRPr/>
          </a:p>
          <a:p>
            <a:pPr indent="-350043" lvl="0" marL="457200" rtl="0" algn="l">
              <a:lnSpc>
                <a:spcPct val="120000"/>
              </a:lnSpc>
              <a:spcBef>
                <a:spcPts val="1000"/>
              </a:spcBef>
              <a:spcAft>
                <a:spcPts val="0"/>
              </a:spcAft>
              <a:buSzPct val="93750"/>
              <a:buChar char="-"/>
            </a:pPr>
            <a:r>
              <a:rPr lang="en-CA"/>
              <a:t>We don’t expect you will agree with ALL of our calls, but respect them</a:t>
            </a:r>
            <a:endParaRPr/>
          </a:p>
          <a:p>
            <a:pPr indent="0" lvl="0" marL="0" rtl="0" algn="l">
              <a:lnSpc>
                <a:spcPct val="120000"/>
              </a:lnSpc>
              <a:spcBef>
                <a:spcPts val="1000"/>
              </a:spcBef>
              <a:spcAft>
                <a:spcPts val="0"/>
              </a:spcAft>
              <a:buSzPct val="120966"/>
              <a:buNone/>
            </a:pPr>
            <a:r>
              <a:rPr lang="en-CA"/>
              <a:t>Officials DO NOT have to come to the bench to explain calls … Officials are trying to get games completed within the running time</a:t>
            </a:r>
            <a:endParaRPr/>
          </a:p>
          <a:p>
            <a:pPr indent="0" lvl="0" marL="0" rtl="0" algn="l">
              <a:lnSpc>
                <a:spcPct val="120000"/>
              </a:lnSpc>
              <a:spcBef>
                <a:spcPts val="1000"/>
              </a:spcBef>
              <a:spcAft>
                <a:spcPts val="0"/>
              </a:spcAft>
              <a:buSzPct val="120966"/>
              <a:buNone/>
            </a:pPr>
            <a:r>
              <a:rPr lang="en-CA"/>
              <a:t>Have FUN … it is a long season</a:t>
            </a:r>
            <a:endParaRPr/>
          </a:p>
          <a:p>
            <a:pPr indent="0" lvl="0" marL="0" rtl="0" algn="l">
              <a:lnSpc>
                <a:spcPct val="120000"/>
              </a:lnSpc>
              <a:spcBef>
                <a:spcPts val="1000"/>
              </a:spcBef>
              <a:spcAft>
                <a:spcPts val="0"/>
              </a:spcAft>
              <a:buSzPct val="120966"/>
              <a:buNone/>
            </a:pPr>
            <a:r>
              <a:t/>
            </a:r>
            <a:endParaRPr/>
          </a:p>
          <a:p>
            <a:pPr indent="0" lvl="0" marL="0" rtl="0" algn="l">
              <a:lnSpc>
                <a:spcPct val="120000"/>
              </a:lnSpc>
              <a:spcBef>
                <a:spcPts val="1000"/>
              </a:spcBef>
              <a:spcAft>
                <a:spcPts val="0"/>
              </a:spcAft>
              <a:buSzPct val="120966"/>
              <a:buNone/>
            </a:pPr>
            <a:r>
              <a:rPr lang="en-CA"/>
              <a:t>If you have comments or questions regarding CPMHA officiating, please do not hesitate to contact me:</a:t>
            </a:r>
            <a:endParaRPr/>
          </a:p>
          <a:p>
            <a:pPr indent="0" lvl="0" marL="0" rtl="0" algn="l">
              <a:lnSpc>
                <a:spcPct val="120000"/>
              </a:lnSpc>
              <a:spcBef>
                <a:spcPts val="1000"/>
              </a:spcBef>
              <a:spcAft>
                <a:spcPts val="0"/>
              </a:spcAft>
              <a:buSzPct val="120966"/>
              <a:buNone/>
            </a:pPr>
            <a:r>
              <a:t/>
            </a:r>
            <a:endParaRPr/>
          </a:p>
          <a:p>
            <a:pPr indent="0" lvl="0" marL="0" rtl="0" algn="ctr">
              <a:lnSpc>
                <a:spcPct val="120000"/>
              </a:lnSpc>
              <a:spcBef>
                <a:spcPts val="1000"/>
              </a:spcBef>
              <a:spcAft>
                <a:spcPts val="0"/>
              </a:spcAft>
              <a:buSzPct val="120966"/>
              <a:buNone/>
            </a:pPr>
            <a:r>
              <a:rPr lang="en-CA"/>
              <a:t>Ray Cronkwright</a:t>
            </a:r>
            <a:endParaRPr/>
          </a:p>
          <a:p>
            <a:pPr indent="0" lvl="0" marL="0" rtl="0" algn="ctr">
              <a:lnSpc>
                <a:spcPct val="120000"/>
              </a:lnSpc>
              <a:spcBef>
                <a:spcPts val="1000"/>
              </a:spcBef>
              <a:spcAft>
                <a:spcPts val="0"/>
              </a:spcAft>
              <a:buSzPct val="120966"/>
              <a:buNone/>
            </a:pPr>
            <a:r>
              <a:rPr lang="en-CA"/>
              <a:t>ref.chief@cpmha.ca</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3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RISK &amp; SAFETY</a:t>
            </a:r>
            <a:endParaRPr/>
          </a:p>
        </p:txBody>
      </p:sp>
      <p:sp>
        <p:nvSpPr>
          <p:cNvPr id="718" name="Google Shape;718;p30"/>
          <p:cNvSpPr txBox="1"/>
          <p:nvPr>
            <p:ph idx="1" type="body"/>
          </p:nvPr>
        </p:nvSpPr>
        <p:spPr>
          <a:xfrm>
            <a:off x="1141410" y="2249486"/>
            <a:ext cx="10246257" cy="354171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lt1"/>
              </a:buClr>
              <a:buSzPts val="3000"/>
              <a:buChar char="•"/>
            </a:pPr>
            <a:r>
              <a:rPr lang="en-CA"/>
              <a:t>Suspensions</a:t>
            </a:r>
            <a:endParaRPr/>
          </a:p>
          <a:p>
            <a:pPr indent="-228600" lvl="1" marL="685800" rtl="0" algn="l">
              <a:lnSpc>
                <a:spcPct val="120000"/>
              </a:lnSpc>
              <a:spcBef>
                <a:spcPts val="0"/>
              </a:spcBef>
              <a:spcAft>
                <a:spcPts val="0"/>
              </a:spcAft>
              <a:buSzPts val="3000"/>
              <a:buChar char="•"/>
            </a:pPr>
            <a:r>
              <a:rPr lang="en-CA"/>
              <a:t>Speak to you players about them. What are their thoughts, have they learned?  If not discuss your side.  Our goal is to reduce suspensions.</a:t>
            </a:r>
            <a:endParaRPr/>
          </a:p>
          <a:p>
            <a:pPr indent="-228600" lvl="0" marL="228600" rtl="0" algn="l">
              <a:lnSpc>
                <a:spcPct val="120000"/>
              </a:lnSpc>
              <a:spcBef>
                <a:spcPts val="0"/>
              </a:spcBef>
              <a:spcAft>
                <a:spcPts val="0"/>
              </a:spcAft>
              <a:buSzPts val="3000"/>
              <a:buChar char="•"/>
            </a:pPr>
            <a:r>
              <a:rPr lang="en-CA"/>
              <a:t>Hearings</a:t>
            </a:r>
            <a:endParaRPr/>
          </a:p>
          <a:p>
            <a:pPr indent="-228600" lvl="1" marL="685800" rtl="0" algn="l">
              <a:lnSpc>
                <a:spcPct val="120000"/>
              </a:lnSpc>
              <a:spcBef>
                <a:spcPts val="0"/>
              </a:spcBef>
              <a:spcAft>
                <a:spcPts val="0"/>
              </a:spcAft>
              <a:buSzPts val="3000"/>
              <a:buChar char="•"/>
            </a:pPr>
            <a:r>
              <a:rPr lang="en-CA"/>
              <a:t>Prepare your player for hearings, ensure they understand the process and have remorse for their actions. </a:t>
            </a:r>
            <a:endParaRPr/>
          </a:p>
          <a:p>
            <a:pPr indent="-228600" lvl="1" marL="685800" rtl="0" algn="l">
              <a:lnSpc>
                <a:spcPct val="120000"/>
              </a:lnSpc>
              <a:spcBef>
                <a:spcPts val="0"/>
              </a:spcBef>
              <a:spcAft>
                <a:spcPts val="0"/>
              </a:spcAft>
              <a:buSzPts val="3000"/>
              <a:buChar char="•"/>
            </a:pPr>
            <a:r>
              <a:rPr lang="en-CA"/>
              <a:t>Make sure parents and players know what to expect during the hearing</a:t>
            </a:r>
            <a:endParaRPr/>
          </a:p>
          <a:p>
            <a:pPr indent="-228600" lvl="0" marL="228600" rtl="0" algn="l">
              <a:lnSpc>
                <a:spcPct val="120000"/>
              </a:lnSpc>
              <a:spcBef>
                <a:spcPts val="0"/>
              </a:spcBef>
              <a:spcAft>
                <a:spcPts val="0"/>
              </a:spcAft>
              <a:buSzPts val="3000"/>
              <a:buChar char="•"/>
            </a:pPr>
            <a:r>
              <a:rPr lang="en-CA"/>
              <a:t>Discipline Framework</a:t>
            </a:r>
            <a:endParaRPr/>
          </a:p>
          <a:p>
            <a:pPr indent="-228600" lvl="0" marL="228600" rtl="0" algn="l">
              <a:lnSpc>
                <a:spcPct val="120000"/>
              </a:lnSpc>
              <a:spcBef>
                <a:spcPts val="0"/>
              </a:spcBef>
              <a:spcAft>
                <a:spcPts val="0"/>
              </a:spcAft>
              <a:buSzPts val="3000"/>
              <a:buChar char="•"/>
            </a:pPr>
            <a:r>
              <a:rPr lang="en-CA"/>
              <a:t>Remaining suspension will be sent to Convenors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2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WEBMASTER</a:t>
            </a:r>
            <a:endParaRPr/>
          </a:p>
        </p:txBody>
      </p:sp>
      <p:sp>
        <p:nvSpPr>
          <p:cNvPr id="724" name="Google Shape;724;p28"/>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5000"/>
              </a:lnSpc>
              <a:spcBef>
                <a:spcPts val="1200"/>
              </a:spcBef>
              <a:spcAft>
                <a:spcPts val="0"/>
              </a:spcAft>
              <a:buClr>
                <a:schemeClr val="dk1"/>
              </a:buClr>
              <a:buSzPct val="68750"/>
              <a:buFont typeface="Arial"/>
              <a:buNone/>
            </a:pPr>
            <a:r>
              <a:rPr b="1" lang="en-CA" sz="1600">
                <a:latin typeface="Arial"/>
                <a:ea typeface="Arial"/>
                <a:cs typeface="Arial"/>
                <a:sym typeface="Arial"/>
              </a:rPr>
              <a:t>Website - SportsHeadz Platform:</a:t>
            </a:r>
            <a:endParaRPr b="1" sz="1600">
              <a:latin typeface="Arial"/>
              <a:ea typeface="Arial"/>
              <a:cs typeface="Arial"/>
              <a:sym typeface="Arial"/>
            </a:endParaRPr>
          </a:p>
          <a:p>
            <a:pPr indent="-322580" lvl="0" marL="457200" rtl="0" algn="l">
              <a:lnSpc>
                <a:spcPct val="115000"/>
              </a:lnSpc>
              <a:spcBef>
                <a:spcPts val="1200"/>
              </a:spcBef>
              <a:spcAft>
                <a:spcPts val="0"/>
              </a:spcAft>
              <a:buClr>
                <a:schemeClr val="lt1"/>
              </a:buClr>
              <a:buSzPct val="100000"/>
              <a:buChar char="●"/>
            </a:pPr>
            <a:r>
              <a:rPr lang="en-CA" sz="1600">
                <a:latin typeface="Arial"/>
                <a:ea typeface="Arial"/>
                <a:cs typeface="Arial"/>
                <a:sym typeface="Arial"/>
              </a:rPr>
              <a:t>Mobile app for team staff to communicate with parents and players</a:t>
            </a:r>
            <a:endParaRPr sz="1600">
              <a:latin typeface="Arial"/>
              <a:ea typeface="Arial"/>
              <a:cs typeface="Arial"/>
              <a:sym typeface="Arial"/>
            </a:endParaRPr>
          </a:p>
          <a:p>
            <a:pPr indent="-322580" lvl="0" marL="457200" rtl="0" algn="l">
              <a:lnSpc>
                <a:spcPct val="115000"/>
              </a:lnSpc>
              <a:spcBef>
                <a:spcPts val="0"/>
              </a:spcBef>
              <a:spcAft>
                <a:spcPts val="0"/>
              </a:spcAft>
              <a:buClr>
                <a:schemeClr val="lt1"/>
              </a:buClr>
              <a:buSzPct val="100000"/>
              <a:buChar char="●"/>
            </a:pPr>
            <a:r>
              <a:rPr lang="en-CA" sz="1600">
                <a:latin typeface="Arial"/>
                <a:ea typeface="Arial"/>
                <a:cs typeface="Arial"/>
                <a:sym typeface="Arial"/>
              </a:rPr>
              <a:t>Secure access: Coaches/Managers approve team members on app</a:t>
            </a:r>
            <a:endParaRPr sz="1600">
              <a:latin typeface="Arial"/>
              <a:ea typeface="Arial"/>
              <a:cs typeface="Arial"/>
              <a:sym typeface="Arial"/>
            </a:endParaRPr>
          </a:p>
          <a:p>
            <a:pPr indent="-322580" lvl="0" marL="457200" rtl="0" algn="l">
              <a:lnSpc>
                <a:spcPct val="115000"/>
              </a:lnSpc>
              <a:spcBef>
                <a:spcPts val="0"/>
              </a:spcBef>
              <a:spcAft>
                <a:spcPts val="0"/>
              </a:spcAft>
              <a:buClr>
                <a:schemeClr val="lt1"/>
              </a:buClr>
              <a:buSzPct val="100000"/>
              <a:buChar char="●"/>
            </a:pPr>
            <a:r>
              <a:rPr lang="en-CA" sz="1600">
                <a:latin typeface="Arial"/>
                <a:ea typeface="Arial"/>
                <a:cs typeface="Arial"/>
                <a:sym typeface="Arial"/>
              </a:rPr>
              <a:t>Logins provided to coaches/managers to add players and parents</a:t>
            </a:r>
            <a:endParaRPr sz="1600">
              <a:latin typeface="Arial"/>
              <a:ea typeface="Arial"/>
              <a:cs typeface="Arial"/>
              <a:sym typeface="Arial"/>
            </a:endParaRPr>
          </a:p>
          <a:p>
            <a:pPr indent="-322580" lvl="0" marL="457200" rtl="0" algn="l">
              <a:lnSpc>
                <a:spcPct val="115000"/>
              </a:lnSpc>
              <a:spcBef>
                <a:spcPts val="0"/>
              </a:spcBef>
              <a:spcAft>
                <a:spcPts val="0"/>
              </a:spcAft>
              <a:buClr>
                <a:schemeClr val="lt1"/>
              </a:buClr>
              <a:buSzPct val="100000"/>
              <a:buChar char="●"/>
            </a:pPr>
            <a:r>
              <a:rPr lang="en-CA" sz="1600">
                <a:latin typeface="Arial"/>
                <a:ea typeface="Arial"/>
                <a:cs typeface="Arial"/>
                <a:sym typeface="Arial"/>
              </a:rPr>
              <a:t>With parents and players on website, communication between executive to parents is streamlined.</a:t>
            </a:r>
            <a:endParaRPr sz="1600">
              <a:latin typeface="Arial"/>
              <a:ea typeface="Arial"/>
              <a:cs typeface="Arial"/>
              <a:sym typeface="Arial"/>
            </a:endParaRPr>
          </a:p>
          <a:p>
            <a:pPr indent="-322580" lvl="0" marL="457200" rtl="0" algn="l">
              <a:lnSpc>
                <a:spcPct val="115000"/>
              </a:lnSpc>
              <a:spcBef>
                <a:spcPts val="0"/>
              </a:spcBef>
              <a:spcAft>
                <a:spcPts val="0"/>
              </a:spcAft>
              <a:buClr>
                <a:schemeClr val="lt1"/>
              </a:buClr>
              <a:buSzPct val="100000"/>
              <a:buChar char="●"/>
            </a:pPr>
            <a:r>
              <a:rPr lang="en-CA" sz="1600">
                <a:latin typeface="Arial"/>
                <a:ea typeface="Arial"/>
                <a:cs typeface="Arial"/>
                <a:sym typeface="Arial"/>
              </a:rPr>
              <a:t>How-to guides available under </a:t>
            </a:r>
            <a:r>
              <a:rPr b="1" lang="en-CA" sz="1600">
                <a:latin typeface="Arial"/>
                <a:ea typeface="Arial"/>
                <a:cs typeface="Arial"/>
                <a:sym typeface="Arial"/>
              </a:rPr>
              <a:t>Operations &gt; Links</a:t>
            </a:r>
            <a:r>
              <a:rPr lang="en-CA" sz="1600">
                <a:latin typeface="Arial"/>
                <a:ea typeface="Arial"/>
                <a:cs typeface="Arial"/>
                <a:sym typeface="Arial"/>
              </a:rPr>
              <a:t> on the website</a:t>
            </a:r>
            <a:endParaRPr sz="1600">
              <a:latin typeface="Arial"/>
              <a:ea typeface="Arial"/>
              <a:cs typeface="Arial"/>
              <a:sym typeface="Arial"/>
            </a:endParaRPr>
          </a:p>
          <a:p>
            <a:pPr indent="-38100" lvl="0" marL="228600" rtl="0" algn="l">
              <a:lnSpc>
                <a:spcPct val="120000"/>
              </a:lnSpc>
              <a:spcBef>
                <a:spcPts val="1200"/>
              </a:spcBef>
              <a:spcAft>
                <a:spcPts val="0"/>
              </a:spcAft>
              <a:buClr>
                <a:schemeClr val="lt1"/>
              </a:buClr>
              <a:buSzPct val="125000"/>
              <a:buNone/>
            </a:pPr>
            <a:r>
              <a:t/>
            </a:r>
            <a:endParaRPr/>
          </a:p>
        </p:txBody>
      </p:sp>
      <p:sp>
        <p:nvSpPr>
          <p:cNvPr id="725" name="Google Shape;725;p28"/>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CA" sz="1600">
                <a:latin typeface="Arial"/>
                <a:ea typeface="Arial"/>
                <a:cs typeface="Arial"/>
                <a:sym typeface="Arial"/>
              </a:rPr>
              <a:t>Social Media:</a:t>
            </a:r>
            <a:endParaRPr b="1" sz="1600">
              <a:latin typeface="Arial"/>
              <a:ea typeface="Arial"/>
              <a:cs typeface="Arial"/>
              <a:sym typeface="Arial"/>
            </a:endParaRPr>
          </a:p>
          <a:p>
            <a:pPr indent="-330200" lvl="0" marL="457200" rtl="0" algn="l">
              <a:lnSpc>
                <a:spcPct val="115000"/>
              </a:lnSpc>
              <a:spcBef>
                <a:spcPts val="1200"/>
              </a:spcBef>
              <a:spcAft>
                <a:spcPts val="0"/>
              </a:spcAft>
              <a:buClr>
                <a:schemeClr val="lt1"/>
              </a:buClr>
              <a:buSzPts val="1600"/>
              <a:buChar char="●"/>
            </a:pPr>
            <a:r>
              <a:rPr lang="en-CA" sz="1600">
                <a:latin typeface="Arial"/>
                <a:ea typeface="Arial"/>
                <a:cs typeface="Arial"/>
                <a:sym typeface="Arial"/>
              </a:rPr>
              <a:t>For Instagram and Facebook posts, email: </a:t>
            </a:r>
            <a:r>
              <a:rPr b="1" lang="en-CA" sz="1600">
                <a:latin typeface="Arial"/>
                <a:ea typeface="Arial"/>
                <a:cs typeface="Arial"/>
                <a:sym typeface="Arial"/>
              </a:rPr>
              <a:t>socials@cpmha.ca</a:t>
            </a:r>
            <a:endParaRPr b="1" sz="1600">
              <a:latin typeface="Arial"/>
              <a:ea typeface="Arial"/>
              <a:cs typeface="Arial"/>
              <a:sym typeface="Arial"/>
            </a:endParaRPr>
          </a:p>
          <a:p>
            <a:pPr indent="-330200" lvl="0" marL="457200" rtl="0" algn="l">
              <a:lnSpc>
                <a:spcPct val="115000"/>
              </a:lnSpc>
              <a:spcBef>
                <a:spcPts val="0"/>
              </a:spcBef>
              <a:spcAft>
                <a:spcPts val="0"/>
              </a:spcAft>
              <a:buClr>
                <a:schemeClr val="lt1"/>
              </a:buClr>
              <a:buSzPts val="1600"/>
              <a:buChar char="●"/>
            </a:pPr>
            <a:r>
              <a:rPr lang="en-CA" sz="1600">
                <a:latin typeface="Arial"/>
                <a:ea typeface="Arial"/>
                <a:cs typeface="Arial"/>
                <a:sym typeface="Arial"/>
              </a:rPr>
              <a:t>Posts are managed by the social media team</a:t>
            </a:r>
            <a:endParaRPr sz="1600">
              <a:latin typeface="Arial"/>
              <a:ea typeface="Arial"/>
              <a:cs typeface="Arial"/>
              <a:sym typeface="Arial"/>
            </a:endParaRPr>
          </a:p>
          <a:p>
            <a:pPr indent="-38100" lvl="0" marL="228600" rtl="0" algn="l">
              <a:lnSpc>
                <a:spcPct val="120000"/>
              </a:lnSpc>
              <a:spcBef>
                <a:spcPts val="1200"/>
              </a:spcBef>
              <a:spcAft>
                <a:spcPts val="0"/>
              </a:spcAft>
              <a:buClr>
                <a:schemeClr val="lt1"/>
              </a:buClr>
              <a:buSzPts val="30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COMMUNICATION MODEL</a:t>
            </a:r>
            <a:endParaRPr/>
          </a:p>
        </p:txBody>
      </p:sp>
      <p:sp>
        <p:nvSpPr>
          <p:cNvPr id="731" name="Google Shape;731;p33"/>
          <p:cNvSpPr txBox="1"/>
          <p:nvPr>
            <p:ph idx="1" type="body"/>
          </p:nvPr>
        </p:nvSpPr>
        <p:spPr>
          <a:xfrm>
            <a:off x="1141413" y="1872414"/>
            <a:ext cx="9905998" cy="476405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CA"/>
              <a:t>All executive emails can be found at </a:t>
            </a:r>
            <a:r>
              <a:rPr lang="en-CA" u="sng">
                <a:solidFill>
                  <a:srgbClr val="FFFF00"/>
                </a:solidFill>
                <a:hlinkClick r:id="rId3">
                  <a:extLst>
                    <a:ext uri="{A12FA001-AC4F-418D-AE19-62706E023703}">
                      <ahyp:hlinkClr val="tx"/>
                    </a:ext>
                  </a:extLst>
                </a:hlinkClick>
              </a:rPr>
              <a:t>Contact Us (Carleton Place Minor Hockey Association) (cpmha.ca)</a:t>
            </a:r>
            <a:endParaRPr>
              <a:solidFill>
                <a:srgbClr val="FFFF00"/>
              </a:solidFill>
            </a:endParaRPr>
          </a:p>
          <a:p>
            <a:pPr indent="-228600" lvl="0" marL="228600" rtl="0" algn="l">
              <a:lnSpc>
                <a:spcPct val="120000"/>
              </a:lnSpc>
              <a:spcBef>
                <a:spcPts val="1000"/>
              </a:spcBef>
              <a:spcAft>
                <a:spcPts val="0"/>
              </a:spcAft>
              <a:buClr>
                <a:schemeClr val="lt1"/>
              </a:buClr>
              <a:buSzPct val="125000"/>
              <a:buChar char="•"/>
            </a:pPr>
            <a:r>
              <a:rPr lang="en-CA"/>
              <a:t>Communication model </a:t>
            </a:r>
            <a:r>
              <a:rPr lang="en-CA" u="sng">
                <a:solidFill>
                  <a:srgbClr val="FFFF00"/>
                </a:solidFill>
                <a:hlinkClick r:id="rId4">
                  <a:extLst>
                    <a:ext uri="{A12FA001-AC4F-418D-AE19-62706E023703}">
                      <ahyp:hlinkClr val="tx"/>
                    </a:ext>
                  </a:extLst>
                </a:hlinkClick>
              </a:rPr>
              <a:t>Communication Model (Carleton Place Minor Hockey Association) (cpmha.ca)</a:t>
            </a:r>
            <a:endParaRPr>
              <a:solidFill>
                <a:srgbClr val="FFFF00"/>
              </a:solidFill>
            </a:endParaRPr>
          </a:p>
          <a:p>
            <a:pPr indent="-228600" lvl="1" marL="685800" rtl="0" algn="l">
              <a:lnSpc>
                <a:spcPct val="120000"/>
              </a:lnSpc>
              <a:spcBef>
                <a:spcPts val="500"/>
              </a:spcBef>
              <a:spcAft>
                <a:spcPts val="0"/>
              </a:spcAft>
              <a:buClr>
                <a:schemeClr val="lt1"/>
              </a:buClr>
              <a:buSzPct val="125000"/>
              <a:buChar char="•"/>
            </a:pPr>
            <a:r>
              <a:rPr lang="en-CA"/>
              <a:t>Manager/Head Coach</a:t>
            </a:r>
            <a:endParaRPr/>
          </a:p>
          <a:p>
            <a:pPr indent="-228600" lvl="1" marL="685800" rtl="0" algn="l">
              <a:lnSpc>
                <a:spcPct val="120000"/>
              </a:lnSpc>
              <a:spcBef>
                <a:spcPts val="500"/>
              </a:spcBef>
              <a:spcAft>
                <a:spcPts val="0"/>
              </a:spcAft>
              <a:buClr>
                <a:schemeClr val="lt1"/>
              </a:buClr>
              <a:buSzPct val="125000"/>
              <a:buChar char="•"/>
            </a:pPr>
            <a:r>
              <a:rPr lang="en-CA"/>
              <a:t>Convenor</a:t>
            </a:r>
            <a:endParaRPr/>
          </a:p>
          <a:p>
            <a:pPr indent="-228600" lvl="2" marL="1143000" rtl="0" algn="l">
              <a:lnSpc>
                <a:spcPct val="120000"/>
              </a:lnSpc>
              <a:spcBef>
                <a:spcPts val="500"/>
              </a:spcBef>
              <a:spcAft>
                <a:spcPts val="0"/>
              </a:spcAft>
              <a:buClr>
                <a:schemeClr val="lt1"/>
              </a:buClr>
              <a:buSzPct val="125000"/>
              <a:buChar char="•"/>
            </a:pPr>
            <a:r>
              <a:rPr lang="en-CA"/>
              <a:t>To appropriate authority</a:t>
            </a:r>
            <a:endParaRPr/>
          </a:p>
          <a:p>
            <a:pPr indent="-228600" lvl="1" marL="685800" rtl="0" algn="l">
              <a:lnSpc>
                <a:spcPct val="120000"/>
              </a:lnSpc>
              <a:spcBef>
                <a:spcPts val="500"/>
              </a:spcBef>
              <a:spcAft>
                <a:spcPts val="0"/>
              </a:spcAft>
              <a:buClr>
                <a:schemeClr val="lt1"/>
              </a:buClr>
              <a:buSzPct val="125000"/>
              <a:buChar char="•"/>
            </a:pPr>
            <a:r>
              <a:rPr lang="en-CA"/>
              <a:t>Incident reporting form.</a:t>
            </a:r>
            <a:endParaRPr/>
          </a:p>
          <a:p>
            <a:pPr indent="-228600" lvl="0" marL="228600" rtl="0" algn="l">
              <a:lnSpc>
                <a:spcPct val="120000"/>
              </a:lnSpc>
              <a:spcBef>
                <a:spcPts val="1000"/>
              </a:spcBef>
              <a:spcAft>
                <a:spcPts val="0"/>
              </a:spcAft>
              <a:buClr>
                <a:schemeClr val="lt1"/>
              </a:buClr>
              <a:buSzPct val="125000"/>
              <a:buChar char="•"/>
            </a:pPr>
            <a:r>
              <a:rPr lang="en-CA"/>
              <a:t>Coaches can contact Risk &amp; Safety/RIC but cc Convenor, so they are aware.</a:t>
            </a:r>
            <a:endParaRPr/>
          </a:p>
          <a:p>
            <a:pPr indent="-228600" lvl="0" marL="228600" rtl="0" algn="l">
              <a:lnSpc>
                <a:spcPct val="120000"/>
              </a:lnSpc>
              <a:spcBef>
                <a:spcPts val="1000"/>
              </a:spcBef>
              <a:spcAft>
                <a:spcPts val="0"/>
              </a:spcAft>
              <a:buClr>
                <a:schemeClr val="lt1"/>
              </a:buClr>
              <a:buSzPct val="125000"/>
              <a:buChar char="•"/>
            </a:pPr>
            <a:r>
              <a:rPr lang="en-CA"/>
              <a:t>Do not contact the LCMHL, District 4, HEO, or Hockey Canada without first having attempted to resolve via the CPMHA communications model.</a:t>
            </a:r>
            <a:endParaRPr/>
          </a:p>
          <a:p>
            <a:pPr indent="-52387" lvl="0" marL="228600" rtl="0" algn="l">
              <a:lnSpc>
                <a:spcPct val="120000"/>
              </a:lnSpc>
              <a:spcBef>
                <a:spcPts val="1000"/>
              </a:spcBef>
              <a:spcAft>
                <a:spcPts val="0"/>
              </a:spcAft>
              <a:buClr>
                <a:schemeClr val="lt1"/>
              </a:buClr>
              <a:buSzPct val="125000"/>
              <a:buNone/>
            </a:pPr>
            <a:r>
              <a:t/>
            </a:r>
            <a:endParaRPr/>
          </a:p>
          <a:p>
            <a:pPr indent="-96440" lvl="2" marL="1143000" rtl="0" algn="l">
              <a:lnSpc>
                <a:spcPct val="120000"/>
              </a:lnSpc>
              <a:spcBef>
                <a:spcPts val="500"/>
              </a:spcBef>
              <a:spcAft>
                <a:spcPts val="0"/>
              </a:spcAft>
              <a:buClr>
                <a:schemeClr val="lt1"/>
              </a:buClr>
              <a:buSzPct val="125000"/>
              <a:buNone/>
            </a:pPr>
            <a:r>
              <a:t/>
            </a:r>
            <a:endParaRPr/>
          </a:p>
          <a:p>
            <a:pPr indent="-96440" lvl="2" marL="1143000" rtl="0" algn="l">
              <a:lnSpc>
                <a:spcPct val="120000"/>
              </a:lnSpc>
              <a:spcBef>
                <a:spcPts val="500"/>
              </a:spcBef>
              <a:spcAft>
                <a:spcPts val="0"/>
              </a:spcAft>
              <a:buClr>
                <a:schemeClr val="lt1"/>
              </a:buClr>
              <a:buSzPct val="125000"/>
              <a:buNone/>
            </a:pPr>
            <a:r>
              <a:t/>
            </a:r>
            <a:endParaRPr/>
          </a:p>
          <a:p>
            <a:pPr indent="0" lvl="2" marL="914400" rtl="0" algn="l">
              <a:lnSpc>
                <a:spcPct val="120000"/>
              </a:lnSpc>
              <a:spcBef>
                <a:spcPts val="500"/>
              </a:spcBef>
              <a:spcAft>
                <a:spcPts val="0"/>
              </a:spcAft>
              <a:buClr>
                <a:schemeClr val="lt1"/>
              </a:buClr>
              <a:buSzPct val="1250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COMMUNICATION MODEL</a:t>
            </a:r>
            <a:endParaRPr/>
          </a:p>
        </p:txBody>
      </p:sp>
      <p:sp>
        <p:nvSpPr>
          <p:cNvPr id="737" name="Google Shape;737;p34"/>
          <p:cNvSpPr txBox="1"/>
          <p:nvPr>
            <p:ph idx="1" type="body"/>
          </p:nvPr>
        </p:nvSpPr>
        <p:spPr>
          <a:xfrm>
            <a:off x="1141410" y="2249486"/>
            <a:ext cx="10026123"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CA"/>
              <a:t>Complaints</a:t>
            </a:r>
            <a:endParaRPr/>
          </a:p>
          <a:p>
            <a:pPr indent="-228600" lvl="1" marL="685800" rtl="0" algn="l">
              <a:lnSpc>
                <a:spcPct val="120000"/>
              </a:lnSpc>
              <a:spcBef>
                <a:spcPts val="500"/>
              </a:spcBef>
              <a:spcAft>
                <a:spcPts val="0"/>
              </a:spcAft>
              <a:buClr>
                <a:schemeClr val="lt1"/>
              </a:buClr>
              <a:buSzPts val="2500"/>
              <a:buChar char="•"/>
            </a:pPr>
            <a:r>
              <a:rPr lang="en-CA"/>
              <a:t>Write up complaint the night of the incident but wait 24 hours before sending.</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2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CA"/>
              <a:t>EQUIPMENT MANAGER</a:t>
            </a:r>
            <a:endParaRPr/>
          </a:p>
        </p:txBody>
      </p:sp>
      <p:sp>
        <p:nvSpPr>
          <p:cNvPr id="743" name="Google Shape;743;p29"/>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p>
            <a:pPr indent="-342900" lvl="0" marL="533400" rtl="0" algn="l">
              <a:lnSpc>
                <a:spcPct val="120000"/>
              </a:lnSpc>
              <a:spcBef>
                <a:spcPts val="0"/>
              </a:spcBef>
              <a:spcAft>
                <a:spcPts val="0"/>
              </a:spcAft>
              <a:buSzPts val="3000"/>
              <a:buChar char="•"/>
            </a:pPr>
            <a:r>
              <a:rPr lang="en-CA"/>
              <a:t>Team Equipment Manager</a:t>
            </a:r>
            <a:endParaRPr/>
          </a:p>
          <a:p>
            <a:pPr indent="-342900" lvl="0" marL="533400" rtl="0" algn="l">
              <a:lnSpc>
                <a:spcPct val="120000"/>
              </a:lnSpc>
              <a:spcBef>
                <a:spcPts val="0"/>
              </a:spcBef>
              <a:spcAft>
                <a:spcPts val="0"/>
              </a:spcAft>
              <a:buSzPts val="3000"/>
              <a:buChar char="•"/>
            </a:pPr>
            <a:r>
              <a:rPr lang="en-CA"/>
              <a:t>Jerseys</a:t>
            </a:r>
            <a:endParaRPr/>
          </a:p>
          <a:p>
            <a:pPr indent="-342900" lvl="0" marL="533400" rtl="0" algn="l">
              <a:lnSpc>
                <a:spcPct val="120000"/>
              </a:lnSpc>
              <a:spcBef>
                <a:spcPts val="0"/>
              </a:spcBef>
              <a:spcAft>
                <a:spcPts val="0"/>
              </a:spcAft>
              <a:buSzPts val="3000"/>
              <a:buChar char="•"/>
            </a:pPr>
            <a:r>
              <a:rPr lang="en-CA"/>
              <a:t>Socks $22.50</a:t>
            </a:r>
            <a:endParaRPr/>
          </a:p>
          <a:p>
            <a:pPr indent="-342900" lvl="0" marL="533400" rtl="0" algn="l">
              <a:lnSpc>
                <a:spcPct val="120000"/>
              </a:lnSpc>
              <a:spcBef>
                <a:spcPts val="0"/>
              </a:spcBef>
              <a:spcAft>
                <a:spcPts val="0"/>
              </a:spcAft>
              <a:buSzPts val="3000"/>
              <a:buChar char="•"/>
            </a:pPr>
            <a:r>
              <a:rPr lang="en-CA"/>
              <a:t>Pucks, cones in deck box next to equipment room.  See convenor for lock code.</a:t>
            </a:r>
            <a:endParaRPr/>
          </a:p>
        </p:txBody>
      </p:sp>
      <p:sp>
        <p:nvSpPr>
          <p:cNvPr id="744" name="Google Shape;744;p29"/>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p>
            <a:pPr indent="-342900" lvl="0" marL="533400" rtl="0" algn="l">
              <a:lnSpc>
                <a:spcPct val="120000"/>
              </a:lnSpc>
              <a:spcBef>
                <a:spcPts val="0"/>
              </a:spcBef>
              <a:spcAft>
                <a:spcPts val="0"/>
              </a:spcAft>
              <a:buSzPts val="3000"/>
              <a:buChar char="•"/>
            </a:pPr>
            <a:r>
              <a:rPr lang="en-CA"/>
              <a:t>Goalie Equipment</a:t>
            </a:r>
            <a:endParaRPr/>
          </a:p>
          <a:p>
            <a:pPr indent="-342900" lvl="0" marL="533400" rtl="0" algn="l">
              <a:lnSpc>
                <a:spcPct val="120000"/>
              </a:lnSpc>
              <a:spcBef>
                <a:spcPts val="0"/>
              </a:spcBef>
              <a:spcAft>
                <a:spcPts val="0"/>
              </a:spcAft>
              <a:buSzPts val="3000"/>
              <a:buChar char="•"/>
            </a:pPr>
            <a:r>
              <a:rPr lang="en-CA"/>
              <a:t>Reach out to me anytime with any issues or questions</a:t>
            </a:r>
            <a:endParaRPr/>
          </a:p>
          <a:p>
            <a:pPr indent="-342900" lvl="0" marL="533400" rtl="0" algn="l">
              <a:lnSpc>
                <a:spcPct val="120000"/>
              </a:lnSpc>
              <a:spcBef>
                <a:spcPts val="0"/>
              </a:spcBef>
              <a:spcAft>
                <a:spcPts val="0"/>
              </a:spcAft>
              <a:buSzPts val="3000"/>
              <a:buChar char="•"/>
            </a:pPr>
            <a:r>
              <a:rPr lang="en-CA"/>
              <a:t>First Aid kits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en-CA"/>
              <a:t>Coaches &amp; Managers Meeting</a:t>
            </a:r>
            <a:endParaRPr/>
          </a:p>
        </p:txBody>
      </p:sp>
      <p:sp>
        <p:nvSpPr>
          <p:cNvPr id="750" name="Google Shape;750;p90"/>
          <p:cNvSpPr txBox="1"/>
          <p:nvPr>
            <p:ph idx="1" type="body"/>
          </p:nvPr>
        </p:nvSpPr>
        <p:spPr>
          <a:xfrm>
            <a:off x="1141410" y="2249486"/>
            <a:ext cx="9983790" cy="3541714"/>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Lanark Carleton Minor Hockey League (LCMHL) mandatory Coaches and Managers meeting (17 Oct @7pm)</a:t>
            </a:r>
            <a:endParaRPr/>
          </a:p>
          <a:p>
            <a:pPr indent="-228600" lvl="0" marL="457200" rtl="0" algn="l">
              <a:lnSpc>
                <a:spcPct val="120000"/>
              </a:lnSpc>
              <a:spcBef>
                <a:spcPts val="1000"/>
              </a:spcBef>
              <a:spcAft>
                <a:spcPts val="0"/>
              </a:spcAft>
              <a:buClr>
                <a:schemeClr val="lt1"/>
              </a:buClr>
              <a:buSzPts val="225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284" name="Google Shape;284;p59"/>
          <p:cNvSpPr txBox="1"/>
          <p:nvPr>
            <p:ph idx="1" type="body"/>
          </p:nvPr>
        </p:nvSpPr>
        <p:spPr>
          <a:xfrm>
            <a:off x="1141410" y="2249485"/>
            <a:ext cx="9190367" cy="4113607"/>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Submit Initial Team roster by 15 Oct to the President and Registrar</a:t>
            </a:r>
            <a:endParaRPr/>
          </a:p>
          <a:p>
            <a:pPr indent="-371475" lvl="0" marL="457200" rtl="0" algn="l">
              <a:lnSpc>
                <a:spcPct val="120000"/>
              </a:lnSpc>
              <a:spcBef>
                <a:spcPts val="1000"/>
              </a:spcBef>
              <a:spcAft>
                <a:spcPts val="0"/>
              </a:spcAft>
              <a:buClr>
                <a:schemeClr val="lt1"/>
              </a:buClr>
              <a:buSzPts val="2250"/>
              <a:buChar char="•"/>
            </a:pPr>
            <a:r>
              <a:rPr lang="en-CA"/>
              <a:t>Submit Final Team roster by 15 Nov</a:t>
            </a:r>
            <a:endParaRPr/>
          </a:p>
          <a:p>
            <a:pPr indent="-371475" lvl="0" marL="457200" rtl="0" algn="l">
              <a:lnSpc>
                <a:spcPct val="120000"/>
              </a:lnSpc>
              <a:spcBef>
                <a:spcPts val="1000"/>
              </a:spcBef>
              <a:spcAft>
                <a:spcPts val="0"/>
              </a:spcAft>
              <a:buClr>
                <a:schemeClr val="lt1"/>
              </a:buClr>
              <a:buSzPts val="2250"/>
              <a:buChar char="•"/>
            </a:pPr>
            <a:r>
              <a:rPr lang="en-CA"/>
              <a:t>Submit Travel permits for all exhibition games and tournaments (this include local)</a:t>
            </a:r>
            <a:endParaRPr/>
          </a:p>
          <a:p>
            <a:pPr indent="-371475" lvl="0" marL="457200" rtl="0" algn="l">
              <a:lnSpc>
                <a:spcPct val="120000"/>
              </a:lnSpc>
              <a:spcBef>
                <a:spcPts val="1000"/>
              </a:spcBef>
              <a:spcAft>
                <a:spcPts val="0"/>
              </a:spcAft>
              <a:buClr>
                <a:schemeClr val="lt1"/>
              </a:buClr>
              <a:buSzPts val="2250"/>
              <a:buChar char="•"/>
            </a:pPr>
            <a:r>
              <a:rPr lang="en-CA"/>
              <a:t>Submit Tournaments form via LCMHL after receiving permission from League Statistician</a:t>
            </a:r>
            <a:endParaRPr/>
          </a:p>
          <a:p>
            <a:pPr indent="-371475" lvl="0" marL="457200" rtl="0" algn="l">
              <a:lnSpc>
                <a:spcPct val="120000"/>
              </a:lnSpc>
              <a:spcBef>
                <a:spcPts val="1000"/>
              </a:spcBef>
              <a:spcAft>
                <a:spcPts val="0"/>
              </a:spcAft>
              <a:buClr>
                <a:schemeClr val="lt1"/>
              </a:buClr>
              <a:buSzPts val="2250"/>
              <a:buChar char="•"/>
            </a:pPr>
            <a:r>
              <a:rPr lang="en-CA"/>
              <a:t>Ice release (discuss with H/Coach who will coordinates this aspect)</a:t>
            </a:r>
            <a:endParaRPr/>
          </a:p>
          <a:p>
            <a:pPr indent="-228600" lvl="0" marL="457200" rtl="0" algn="l">
              <a:lnSpc>
                <a:spcPct val="120000"/>
              </a:lnSpc>
              <a:spcBef>
                <a:spcPts val="1000"/>
              </a:spcBef>
              <a:spcAft>
                <a:spcPts val="0"/>
              </a:spcAft>
              <a:buClr>
                <a:schemeClr val="lt1"/>
              </a:buClr>
              <a:buSzPts val="225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a:t>Roles and Responsibilities</a:t>
            </a:r>
            <a:br>
              <a:rPr lang="en-CA"/>
            </a:br>
            <a:r>
              <a:rPr lang="en-CA"/>
              <a:t>Manager</a:t>
            </a:r>
            <a:endParaRPr/>
          </a:p>
        </p:txBody>
      </p:sp>
      <p:sp>
        <p:nvSpPr>
          <p:cNvPr id="290" name="Google Shape;290;p60"/>
          <p:cNvSpPr txBox="1"/>
          <p:nvPr>
            <p:ph idx="1" type="body"/>
          </p:nvPr>
        </p:nvSpPr>
        <p:spPr>
          <a:xfrm>
            <a:off x="1141410" y="2249485"/>
            <a:ext cx="9190367" cy="4113607"/>
          </a:xfrm>
          <a:prstGeom prst="rect">
            <a:avLst/>
          </a:prstGeom>
          <a:noFill/>
          <a:ln>
            <a:noFill/>
          </a:ln>
        </p:spPr>
        <p:txBody>
          <a:bodyPr anchorCtr="0" anchor="t" bIns="45700" lIns="91425" spcFirstLastPara="1" rIns="91425" wrap="square" tIns="45700">
            <a:normAutofit/>
          </a:bodyPr>
          <a:lstStyle/>
          <a:p>
            <a:pPr indent="-371475" lvl="0" marL="457200" rtl="0" algn="l">
              <a:lnSpc>
                <a:spcPct val="120000"/>
              </a:lnSpc>
              <a:spcBef>
                <a:spcPts val="1000"/>
              </a:spcBef>
              <a:spcAft>
                <a:spcPts val="0"/>
              </a:spcAft>
              <a:buClr>
                <a:schemeClr val="lt1"/>
              </a:buClr>
              <a:buSzPts val="2250"/>
              <a:buChar char="•"/>
            </a:pPr>
            <a:r>
              <a:rPr lang="en-CA"/>
              <a:t>Coaches</a:t>
            </a:r>
            <a:endParaRPr/>
          </a:p>
          <a:p>
            <a:pPr indent="-371475" lvl="1" marL="914400" rtl="0" algn="l">
              <a:lnSpc>
                <a:spcPct val="120000"/>
              </a:lnSpc>
              <a:spcBef>
                <a:spcPts val="500"/>
              </a:spcBef>
              <a:spcAft>
                <a:spcPts val="0"/>
              </a:spcAft>
              <a:buSzPts val="2250"/>
              <a:buChar char="•"/>
            </a:pPr>
            <a:r>
              <a:rPr lang="en-CA"/>
              <a:t>Must be registered for the appropriate clinic before their First Regular season league game or on-ice activity (Initiation program) to remain on the team’s roster. All required courses must have been taken before November 30th of the current season.</a:t>
            </a:r>
            <a:endParaRPr/>
          </a:p>
          <a:p>
            <a:pPr indent="-371475" lvl="0" marL="457200" rtl="0" algn="l">
              <a:lnSpc>
                <a:spcPct val="120000"/>
              </a:lnSpc>
              <a:spcBef>
                <a:spcPts val="1000"/>
              </a:spcBef>
              <a:spcAft>
                <a:spcPts val="0"/>
              </a:spcAft>
              <a:buClr>
                <a:schemeClr val="lt1"/>
              </a:buClr>
              <a:buSzPts val="2250"/>
              <a:buChar char="•"/>
            </a:pPr>
            <a:r>
              <a:rPr lang="en-CA"/>
              <a:t>Trainers </a:t>
            </a:r>
            <a:endParaRPr/>
          </a:p>
          <a:p>
            <a:pPr indent="-371475" lvl="1" marL="914400" rtl="0" algn="l">
              <a:lnSpc>
                <a:spcPct val="120000"/>
              </a:lnSpc>
              <a:spcBef>
                <a:spcPts val="500"/>
              </a:spcBef>
              <a:spcAft>
                <a:spcPts val="0"/>
              </a:spcAft>
              <a:buSzPts val="2250"/>
              <a:buChar char="•"/>
            </a:pPr>
            <a:r>
              <a:rPr lang="en-CA"/>
              <a:t>Trainer Level 1 certification/recertification or Trainer Level 2 upgrades/renewals must be done no later than October 31st of the current season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2024-09-09T19:20:38Z</dcterms:created>
  <dc:creator>Valardo MWO SN@C Air Force D AIR Sim &amp; Trg@Defence365</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2024-09-09T19:57:13Z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9cea6404-fac1-43ec-9343-23d7f329e8cd</vt:lpwstr>
  </property>
  <property fmtid="{D5CDD505-2E9C-101B-9397-08002B2CF9AE}" pid="8" name="MSIP_Label_3e33c1f9-43dd-4e5b-bd09-632e008e075a_ContentBits">
    <vt:lpwstr>0</vt:lpwstr>
  </property>
</Properties>
</file>