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3" r:id="rId26"/>
    <p:sldId id="329" r:id="rId27"/>
    <p:sldId id="280" r:id="rId28"/>
    <p:sldId id="281" r:id="rId29"/>
    <p:sldId id="282" r:id="rId30"/>
    <p:sldId id="330" r:id="rId31"/>
    <p:sldId id="284" r:id="rId32"/>
    <p:sldId id="285" r:id="rId33"/>
    <p:sldId id="286" r:id="rId34"/>
    <p:sldId id="287" r:id="rId35"/>
    <p:sldId id="327" r:id="rId36"/>
    <p:sldId id="328" r:id="rId37"/>
    <p:sldId id="288" r:id="rId38"/>
    <p:sldId id="289" r:id="rId39"/>
    <p:sldId id="290" r:id="rId40"/>
    <p:sldId id="291" r:id="rId41"/>
    <p:sldId id="292" r:id="rId42"/>
    <p:sldId id="293" r:id="rId43"/>
    <p:sldId id="294" r:id="rId44"/>
    <p:sldId id="296" r:id="rId45"/>
    <p:sldId id="297" r:id="rId46"/>
    <p:sldId id="298" r:id="rId47"/>
    <p:sldId id="299" r:id="rId48"/>
    <p:sldId id="300" r:id="rId49"/>
    <p:sldId id="295"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iznBaeeRhsi4NFTu3SymujNd2k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B1D9BF-90FA-4B14-9EA4-EC0242ED1448}">
  <a:tblStyle styleId="{FAB1D9BF-90FA-4B14-9EA4-EC0242ED14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 name="Google Shape;2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 name="Google Shape;29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1" name="Google Shape;311;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7" name="Google Shape;317;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3" name="Google Shape;32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9" name="Google Shape;329;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7" name="Google Shape;347;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 name="Google Shape;239;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84e3e0cef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5" name="Google Shape;365;g384e3e0cef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ff97b712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2ff97b712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8" name="Google Shape;37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3" name="Google Shape;403;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4" name="Google Shape;3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a:extLst>
            <a:ext uri="{FF2B5EF4-FFF2-40B4-BE49-F238E27FC236}">
              <a16:creationId xmlns:a16="http://schemas.microsoft.com/office/drawing/2014/main" id="{8F9EAE1D-60D9-05C0-78D2-C2785022C7B2}"/>
            </a:ext>
          </a:extLst>
        </p:cNvPr>
        <p:cNvGrpSpPr/>
        <p:nvPr/>
      </p:nvGrpSpPr>
      <p:grpSpPr>
        <a:xfrm>
          <a:off x="0" y="0"/>
          <a:ext cx="0" cy="0"/>
          <a:chOff x="0" y="0"/>
          <a:chExt cx="0" cy="0"/>
        </a:xfrm>
      </p:grpSpPr>
      <p:sp>
        <p:nvSpPr>
          <p:cNvPr id="396" name="Google Shape;396;p3:notes">
            <a:extLst>
              <a:ext uri="{FF2B5EF4-FFF2-40B4-BE49-F238E27FC236}">
                <a16:creationId xmlns:a16="http://schemas.microsoft.com/office/drawing/2014/main" id="{4263F154-3EB6-B6AB-C39F-7EA62042C90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7" name="Google Shape;397;p3:notes">
            <a:extLst>
              <a:ext uri="{FF2B5EF4-FFF2-40B4-BE49-F238E27FC236}">
                <a16:creationId xmlns:a16="http://schemas.microsoft.com/office/drawing/2014/main" id="{EBF95E89-94DC-8FBA-79AC-870CD422D4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40205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CA" dirty="0"/>
              <a:t>Sami to brief the development if available.</a:t>
            </a:r>
            <a:endParaRPr dirty="0"/>
          </a:p>
        </p:txBody>
      </p:sp>
      <p:sp>
        <p:nvSpPr>
          <p:cNvPr id="427" name="Google Shape;427;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0A45C183-5CE7-A126-DEB8-017080D0F835}"/>
            </a:ext>
          </a:extLst>
        </p:cNvPr>
        <p:cNvGrpSpPr/>
        <p:nvPr/>
      </p:nvGrpSpPr>
      <p:grpSpPr>
        <a:xfrm>
          <a:off x="0" y="0"/>
          <a:ext cx="0" cy="0"/>
          <a:chOff x="0" y="0"/>
          <a:chExt cx="0" cy="0"/>
        </a:xfrm>
      </p:grpSpPr>
      <p:sp>
        <p:nvSpPr>
          <p:cNvPr id="426" name="Google Shape;426;p75:notes">
            <a:extLst>
              <a:ext uri="{FF2B5EF4-FFF2-40B4-BE49-F238E27FC236}">
                <a16:creationId xmlns:a16="http://schemas.microsoft.com/office/drawing/2014/main" id="{8FF587B9-C9D3-5B9F-4014-F896B99ED9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75:notes">
            <a:extLst>
              <a:ext uri="{FF2B5EF4-FFF2-40B4-BE49-F238E27FC236}">
                <a16:creationId xmlns:a16="http://schemas.microsoft.com/office/drawing/2014/main" id="{DA635B58-4389-AC82-F9FD-377B3531E5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38134353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F04CC861-F72B-414A-78E9-045FC9790166}"/>
            </a:ext>
          </a:extLst>
        </p:cNvPr>
        <p:cNvGrpSpPr/>
        <p:nvPr/>
      </p:nvGrpSpPr>
      <p:grpSpPr>
        <a:xfrm>
          <a:off x="0" y="0"/>
          <a:ext cx="0" cy="0"/>
          <a:chOff x="0" y="0"/>
          <a:chExt cx="0" cy="0"/>
        </a:xfrm>
      </p:grpSpPr>
      <p:sp>
        <p:nvSpPr>
          <p:cNvPr id="426" name="Google Shape;426;p75:notes">
            <a:extLst>
              <a:ext uri="{FF2B5EF4-FFF2-40B4-BE49-F238E27FC236}">
                <a16:creationId xmlns:a16="http://schemas.microsoft.com/office/drawing/2014/main" id="{EBA7E2DD-B7A4-D77E-7377-72599FC2487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7" name="Google Shape;427;p75:notes">
            <a:extLst>
              <a:ext uri="{FF2B5EF4-FFF2-40B4-BE49-F238E27FC236}">
                <a16:creationId xmlns:a16="http://schemas.microsoft.com/office/drawing/2014/main" id="{1F27D1E6-19FF-A9FB-DE79-4C7FE92477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extLst>
      <p:ext uri="{BB962C8B-B14F-4D97-AF65-F5344CB8AC3E}">
        <p14:creationId xmlns:p14="http://schemas.microsoft.com/office/powerpoint/2010/main" val="2987517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9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8" name="Google Shape;438;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09947aee2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253" name="Google Shape;253;g309947aee2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5" name="Google Shape;475;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2" name="Google Shape;502;p10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10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4" name="Google Shape;514;p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520" name="Google Shape;52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CA"/>
              <a:t>Tournaments are based on a 3 game tournament.  U9 has 9 games under tournaments which means they can have 3 tournaments, regardless of the umber of games played at that tournament..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488" name="Google Shape;488;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CA"/>
              <a:t>Tournaments are based on a 3 game tournament.  U9 has 9 games under tournaments which means they can have 3 tournaments, regardless of the number of games played at that tournament..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658966d584_0_7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6" name="Google Shape;526;g3658966d584_0_7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658966d5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3658966d5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658966d584_0_7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8" name="Google Shape;538;g3658966d584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658966d584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4" name="Google Shape;544;g3658966d584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658966d584_0_7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0" name="Google Shape;550;g3658966d584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658966d584_0_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6" name="Google Shape;556;g3658966d584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3658966d584_0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2" name="Google Shape;562;g3658966d584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658966d584_0_4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8" name="Google Shape;568;g3658966d584_0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658966d584_0_7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g3658966d584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1" name="Google Shape;58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8" name="Google Shape;5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4" name="Google Shape;5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0770b7b94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600" name="Google Shape;600;g30770b7b94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0770b7b94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607" name="Google Shape;607;g30770b7b94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30786a240e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614" name="Google Shape;614;g30786a240e8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3073c352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
        <p:nvSpPr>
          <p:cNvPr id="620" name="Google Shape;620;g3073c3525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6656d65b72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g36656d65b72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6656d65b72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g36656d65b7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6656d65b72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g36656d65b7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6656d65b72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g36656d65b7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36656d65b72_1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g36656d65b72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84e3e0cef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g384e3e0cef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body" idx="1"/>
          </p:nvPr>
        </p:nvSpPr>
        <p:spPr>
          <a:xfrm>
            <a:off x="1141411" y="4424362"/>
            <a:ext cx="9906000" cy="137477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cap="none">
                <a:solidFill>
                  <a:schemeClr val="lt1"/>
                </a:solidFill>
              </a:defRPr>
            </a:lvl1pPr>
            <a:lvl2pPr marL="914400" lvl="1" indent="-228600" algn="l">
              <a:lnSpc>
                <a:spcPct val="120000"/>
              </a:lnSpc>
              <a:spcBef>
                <a:spcPts val="500"/>
              </a:spcBef>
              <a:spcAft>
                <a:spcPts val="0"/>
              </a:spcAft>
              <a:buClr>
                <a:schemeClr val="lt1"/>
              </a:buClr>
              <a:buSzPts val="2250"/>
              <a:buNone/>
              <a:defRPr sz="1800">
                <a:solidFill>
                  <a:schemeClr val="lt1"/>
                </a:solidFill>
              </a:defRPr>
            </a:lvl2pPr>
            <a:lvl3pPr marL="1371600" lvl="2" indent="-228600" algn="l">
              <a:lnSpc>
                <a:spcPct val="120000"/>
              </a:lnSpc>
              <a:spcBef>
                <a:spcPts val="500"/>
              </a:spcBef>
              <a:spcAft>
                <a:spcPts val="0"/>
              </a:spcAft>
              <a:buClr>
                <a:schemeClr val="lt1"/>
              </a:buClr>
              <a:buSzPts val="2250"/>
              <a:buNone/>
              <a:defRPr sz="1800">
                <a:solidFill>
                  <a:schemeClr val="lt1"/>
                </a:solidFill>
              </a:defRPr>
            </a:lvl3pPr>
            <a:lvl4pPr marL="1828800" lvl="3" indent="-228600" algn="l">
              <a:lnSpc>
                <a:spcPct val="120000"/>
              </a:lnSpc>
              <a:spcBef>
                <a:spcPts val="500"/>
              </a:spcBef>
              <a:spcAft>
                <a:spcPts val="0"/>
              </a:spcAft>
              <a:buClr>
                <a:schemeClr val="lt1"/>
              </a:buClr>
              <a:buSzPts val="2000"/>
              <a:buNone/>
              <a:defRPr sz="1600">
                <a:solidFill>
                  <a:schemeClr val="lt1"/>
                </a:solidFill>
              </a:defRPr>
            </a:lvl4pPr>
            <a:lvl5pPr marL="2286000" lvl="4" indent="-228600" algn="l">
              <a:lnSpc>
                <a:spcPct val="120000"/>
              </a:lnSpc>
              <a:spcBef>
                <a:spcPts val="500"/>
              </a:spcBef>
              <a:spcAft>
                <a:spcPts val="0"/>
              </a:spcAft>
              <a:buClr>
                <a:schemeClr val="lt1"/>
              </a:buClr>
              <a:buSzPts val="2000"/>
              <a:buNone/>
              <a:defRPr sz="1600">
                <a:solidFill>
                  <a:schemeClr val="lt1"/>
                </a:solidFill>
              </a:defRPr>
            </a:lvl5pPr>
            <a:lvl6pPr marL="2743200" lvl="5" indent="-228600" algn="l">
              <a:lnSpc>
                <a:spcPct val="120000"/>
              </a:lnSpc>
              <a:spcBef>
                <a:spcPts val="500"/>
              </a:spcBef>
              <a:spcAft>
                <a:spcPts val="0"/>
              </a:spcAft>
              <a:buClr>
                <a:schemeClr val="lt1"/>
              </a:buClr>
              <a:buSzPts val="2000"/>
              <a:buNone/>
              <a:defRPr sz="1600">
                <a:solidFill>
                  <a:schemeClr val="lt1"/>
                </a:solidFill>
              </a:defRPr>
            </a:lvl6pPr>
            <a:lvl7pPr marL="3200400" lvl="6" indent="-228600" algn="l">
              <a:lnSpc>
                <a:spcPct val="120000"/>
              </a:lnSpc>
              <a:spcBef>
                <a:spcPts val="500"/>
              </a:spcBef>
              <a:spcAft>
                <a:spcPts val="0"/>
              </a:spcAft>
              <a:buClr>
                <a:schemeClr val="lt1"/>
              </a:buClr>
              <a:buSzPts val="2000"/>
              <a:buNone/>
              <a:defRPr sz="1600">
                <a:solidFill>
                  <a:schemeClr val="lt1"/>
                </a:solidFill>
              </a:defRPr>
            </a:lvl7pPr>
            <a:lvl8pPr marL="3657600" lvl="7" indent="-228600" algn="l">
              <a:lnSpc>
                <a:spcPct val="120000"/>
              </a:lnSpc>
              <a:spcBef>
                <a:spcPts val="500"/>
              </a:spcBef>
              <a:spcAft>
                <a:spcPts val="0"/>
              </a:spcAft>
              <a:buClr>
                <a:schemeClr val="lt1"/>
              </a:buClr>
              <a:buSzPts val="2000"/>
              <a:buNone/>
              <a:defRPr sz="1600">
                <a:solidFill>
                  <a:schemeClr val="lt1"/>
                </a:solidFill>
              </a:defRPr>
            </a:lvl8pPr>
            <a:lvl9pPr marL="4114800" lvl="8" indent="-228600" algn="l">
              <a:lnSpc>
                <a:spcPct val="120000"/>
              </a:lnSpc>
              <a:spcBef>
                <a:spcPts val="500"/>
              </a:spcBef>
              <a:spcAft>
                <a:spcPts val="0"/>
              </a:spcAft>
              <a:buClr>
                <a:schemeClr val="lt1"/>
              </a:buClr>
              <a:buSzPts val="2000"/>
              <a:buNone/>
              <a:defRPr sz="1600">
                <a:solidFill>
                  <a:schemeClr val="lt1"/>
                </a:solidFill>
              </a:defRPr>
            </a:lvl9pPr>
          </a:lstStyle>
          <a:p>
            <a:endParaRPr/>
          </a:p>
        </p:txBody>
      </p:sp>
      <p:sp>
        <p:nvSpPr>
          <p:cNvPr id="56" name="Google Shape;56;p4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4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46"/>
          <p:cNvSpPr txBox="1">
            <a:spLocks noGrp="1"/>
          </p:cNvSpPr>
          <p:nvPr>
            <p:ph type="title"/>
          </p:nvPr>
        </p:nvSpPr>
        <p:spPr>
          <a:xfrm>
            <a:off x="1141413" y="609600"/>
            <a:ext cx="5934508" cy="16398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6"/>
          <p:cNvSpPr>
            <a:spLocks noGrp="1"/>
          </p:cNvSpPr>
          <p:nvPr>
            <p:ph type="pic" idx="2"/>
          </p:nvPr>
        </p:nvSpPr>
        <p:spPr>
          <a:xfrm>
            <a:off x="7380721" y="609601"/>
            <a:ext cx="3666690" cy="5181599"/>
          </a:xfrm>
          <a:prstGeom prst="round2DiagRect">
            <a:avLst>
              <a:gd name="adj1" fmla="val 5608"/>
              <a:gd name="adj2" fmla="val 0"/>
            </a:avLst>
          </a:prstGeom>
          <a:noFill/>
          <a:ln w="19050" cap="sq" cmpd="sng">
            <a:solidFill>
              <a:srgbClr val="F1F1F1">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CA"/>
          </a:p>
        </p:txBody>
      </p:sp>
      <p:sp>
        <p:nvSpPr>
          <p:cNvPr id="173" name="Google Shape;173;p46"/>
          <p:cNvSpPr txBox="1">
            <a:spLocks noGrp="1"/>
          </p:cNvSpPr>
          <p:nvPr>
            <p:ph type="body" idx="1"/>
          </p:nvPr>
        </p:nvSpPr>
        <p:spPr>
          <a:xfrm>
            <a:off x="1141410" y="2249486"/>
            <a:ext cx="5934511"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74" name="Google Shape;174;p4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4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4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77"/>
        <p:cNvGrpSpPr/>
        <p:nvPr/>
      </p:nvGrpSpPr>
      <p:grpSpPr>
        <a:xfrm>
          <a:off x="0" y="0"/>
          <a:ext cx="0" cy="0"/>
          <a:chOff x="0" y="0"/>
          <a:chExt cx="0" cy="0"/>
        </a:xfrm>
      </p:grpSpPr>
      <p:sp>
        <p:nvSpPr>
          <p:cNvPr id="178" name="Google Shape;178;p47"/>
          <p:cNvSpPr txBox="1">
            <a:spLocks noGrp="1"/>
          </p:cNvSpPr>
          <p:nvPr>
            <p:ph type="title"/>
          </p:nvPr>
        </p:nvSpPr>
        <p:spPr>
          <a:xfrm>
            <a:off x="1141410" y="4304664"/>
            <a:ext cx="9912355" cy="81935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47"/>
          <p:cNvSpPr>
            <a:spLocks noGrp="1"/>
          </p:cNvSpPr>
          <p:nvPr>
            <p:ph type="pic" idx="2"/>
          </p:nvPr>
        </p:nvSpPr>
        <p:spPr>
          <a:xfrm>
            <a:off x="1141411" y="606426"/>
            <a:ext cx="9912354" cy="3299778"/>
          </a:xfrm>
          <a:prstGeom prst="round2DiagRect">
            <a:avLst>
              <a:gd name="adj1" fmla="val 4860"/>
              <a:gd name="adj2" fmla="val 0"/>
            </a:avLst>
          </a:prstGeom>
          <a:noFill/>
          <a:ln w="19050" cap="sq" cmpd="sng">
            <a:solidFill>
              <a:srgbClr val="F1F1F1">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CA"/>
          </a:p>
        </p:txBody>
      </p:sp>
      <p:sp>
        <p:nvSpPr>
          <p:cNvPr id="180" name="Google Shape;180;p47"/>
          <p:cNvSpPr txBox="1">
            <a:spLocks noGrp="1"/>
          </p:cNvSpPr>
          <p:nvPr>
            <p:ph type="body" idx="1"/>
          </p:nvPr>
        </p:nvSpPr>
        <p:spPr>
          <a:xfrm>
            <a:off x="1141364" y="5124020"/>
            <a:ext cx="9910859" cy="68247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1" name="Google Shape;181;p47"/>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7"/>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7"/>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84"/>
        <p:cNvGrpSpPr/>
        <p:nvPr/>
      </p:nvGrpSpPr>
      <p:grpSpPr>
        <a:xfrm>
          <a:off x="0" y="0"/>
          <a:ext cx="0" cy="0"/>
          <a:chOff x="0" y="0"/>
          <a:chExt cx="0" cy="0"/>
        </a:xfrm>
      </p:grpSpPr>
      <p:sp>
        <p:nvSpPr>
          <p:cNvPr id="185" name="Google Shape;185;p48"/>
          <p:cNvSpPr txBox="1">
            <a:spLocks noGrp="1"/>
          </p:cNvSpPr>
          <p:nvPr>
            <p:ph type="title"/>
          </p:nvPr>
        </p:nvSpPr>
        <p:spPr>
          <a:xfrm>
            <a:off x="1141456" y="609600"/>
            <a:ext cx="9905955" cy="3429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8"/>
          <p:cNvSpPr txBox="1">
            <a:spLocks noGrp="1"/>
          </p:cNvSpPr>
          <p:nvPr>
            <p:ph type="body" idx="1"/>
          </p:nvPr>
        </p:nvSpPr>
        <p:spPr>
          <a:xfrm>
            <a:off x="1141410" y="4419599"/>
            <a:ext cx="9904459" cy="1371599"/>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87" name="Google Shape;187;p4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0"/>
        <p:cNvGrpSpPr/>
        <p:nvPr/>
      </p:nvGrpSpPr>
      <p:grpSpPr>
        <a:xfrm>
          <a:off x="0" y="0"/>
          <a:ext cx="0" cy="0"/>
          <a:chOff x="0" y="0"/>
          <a:chExt cx="0" cy="0"/>
        </a:xfrm>
      </p:grpSpPr>
      <p:sp>
        <p:nvSpPr>
          <p:cNvPr id="191" name="Google Shape;191;p49"/>
          <p:cNvSpPr txBox="1">
            <a:spLocks noGrp="1"/>
          </p:cNvSpPr>
          <p:nvPr>
            <p:ph type="title"/>
          </p:nvPr>
        </p:nvSpPr>
        <p:spPr>
          <a:xfrm>
            <a:off x="1446212" y="609599"/>
            <a:ext cx="9302752" cy="274842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49"/>
          <p:cNvSpPr txBox="1">
            <a:spLocks noGrp="1"/>
          </p:cNvSpPr>
          <p:nvPr>
            <p:ph type="body" idx="1"/>
          </p:nvPr>
        </p:nvSpPr>
        <p:spPr>
          <a:xfrm>
            <a:off x="1720644" y="3365557"/>
            <a:ext cx="875229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3" name="Google Shape;193;p49"/>
          <p:cNvSpPr txBox="1">
            <a:spLocks noGrp="1"/>
          </p:cNvSpPr>
          <p:nvPr>
            <p:ph type="body" idx="2"/>
          </p:nvPr>
        </p:nvSpPr>
        <p:spPr>
          <a:xfrm>
            <a:off x="1141411" y="4309919"/>
            <a:ext cx="9906002" cy="1489496"/>
          </a:xfrm>
          <a:prstGeom prst="rect">
            <a:avLst/>
          </a:prstGeom>
          <a:noFill/>
          <a:ln>
            <a:noFill/>
          </a:ln>
        </p:spPr>
        <p:txBody>
          <a:bodyPr spcFirstLastPara="1" wrap="square" lIns="91425" tIns="45700" rIns="91425" bIns="45700" anchor="ctr"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94" name="Google Shape;194;p4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4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
        <p:nvSpPr>
          <p:cNvPr id="197" name="Google Shape;197;p49"/>
          <p:cNvSpPr txBox="1"/>
          <p:nvPr/>
        </p:nvSpPr>
        <p:spPr>
          <a:xfrm>
            <a:off x="903512" y="732394"/>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Twentieth Century"/>
              <a:buNone/>
            </a:pPr>
            <a:r>
              <a:rPr lang="en-CA" sz="8000" b="0" i="0" u="none" strike="noStrike" cap="none">
                <a:solidFill>
                  <a:schemeClr val="lt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98" name="Google Shape;198;p49"/>
          <p:cNvSpPr txBox="1"/>
          <p:nvPr/>
        </p:nvSpPr>
        <p:spPr>
          <a:xfrm>
            <a:off x="10537370" y="2764972"/>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Twentieth Century"/>
              <a:buNone/>
            </a:pPr>
            <a:r>
              <a:rPr lang="en-CA" sz="8000" b="0" i="0" u="none" strike="noStrike" cap="none">
                <a:solidFill>
                  <a:schemeClr val="lt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99"/>
        <p:cNvGrpSpPr/>
        <p:nvPr/>
      </p:nvGrpSpPr>
      <p:grpSpPr>
        <a:xfrm>
          <a:off x="0" y="0"/>
          <a:ext cx="0" cy="0"/>
          <a:chOff x="0" y="0"/>
          <a:chExt cx="0" cy="0"/>
        </a:xfrm>
      </p:grpSpPr>
      <p:sp>
        <p:nvSpPr>
          <p:cNvPr id="200" name="Google Shape;200;p50"/>
          <p:cNvSpPr txBox="1">
            <a:spLocks noGrp="1"/>
          </p:cNvSpPr>
          <p:nvPr>
            <p:ph type="title"/>
          </p:nvPr>
        </p:nvSpPr>
        <p:spPr>
          <a:xfrm>
            <a:off x="1141410" y="2134041"/>
            <a:ext cx="9906001" cy="25118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0"/>
          <p:cNvSpPr txBox="1">
            <a:spLocks noGrp="1"/>
          </p:cNvSpPr>
          <p:nvPr>
            <p:ph type="body" idx="1"/>
          </p:nvPr>
        </p:nvSpPr>
        <p:spPr>
          <a:xfrm>
            <a:off x="1141364" y="4657655"/>
            <a:ext cx="9904505" cy="114064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250"/>
              <a:buNone/>
              <a:defRPr sz="18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202" name="Google Shape;202;p5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05"/>
        <p:cNvGrpSpPr/>
        <p:nvPr/>
      </p:nvGrpSpPr>
      <p:grpSpPr>
        <a:xfrm>
          <a:off x="0" y="0"/>
          <a:ext cx="0" cy="0"/>
          <a:chOff x="0" y="0"/>
          <a:chExt cx="0" cy="0"/>
        </a:xfrm>
      </p:grpSpPr>
      <p:sp>
        <p:nvSpPr>
          <p:cNvPr id="206" name="Google Shape;206;p51"/>
          <p:cNvSpPr txBox="1">
            <a:spLocks noGrp="1"/>
          </p:cNvSpPr>
          <p:nvPr>
            <p:ph type="title"/>
          </p:nvPr>
        </p:nvSpPr>
        <p:spPr>
          <a:xfrm>
            <a:off x="1141411" y="609600"/>
            <a:ext cx="9905999"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1"/>
          <p:cNvSpPr txBox="1">
            <a:spLocks noGrp="1"/>
          </p:cNvSpPr>
          <p:nvPr>
            <p:ph type="body" idx="1"/>
          </p:nvPr>
        </p:nvSpPr>
        <p:spPr>
          <a:xfrm>
            <a:off x="1141413" y="4404596"/>
            <a:ext cx="3195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08" name="Google Shape;208;p51"/>
          <p:cNvSpPr>
            <a:spLocks noGrp="1"/>
          </p:cNvSpPr>
          <p:nvPr>
            <p:ph type="pic" idx="2"/>
          </p:nvPr>
        </p:nvSpPr>
        <p:spPr>
          <a:xfrm>
            <a:off x="1141413" y="2666998"/>
            <a:ext cx="3195240" cy="1524000"/>
          </a:xfrm>
          <a:prstGeom prst="round2DiagRect">
            <a:avLst>
              <a:gd name="adj1" fmla="val 16667"/>
              <a:gd name="adj2" fmla="val 0"/>
            </a:avLst>
          </a:prstGeom>
          <a:noFill/>
          <a:ln w="19050" cap="sq" cmpd="sng">
            <a:solidFill>
              <a:srgbClr val="F1F1F1">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CA"/>
          </a:p>
        </p:txBody>
      </p:sp>
      <p:sp>
        <p:nvSpPr>
          <p:cNvPr id="209" name="Google Shape;209;p51"/>
          <p:cNvSpPr txBox="1">
            <a:spLocks noGrp="1"/>
          </p:cNvSpPr>
          <p:nvPr>
            <p:ph type="body" idx="3"/>
          </p:nvPr>
        </p:nvSpPr>
        <p:spPr>
          <a:xfrm>
            <a:off x="1141413" y="4980858"/>
            <a:ext cx="3195240" cy="817843"/>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0" name="Google Shape;210;p51"/>
          <p:cNvSpPr txBox="1">
            <a:spLocks noGrp="1"/>
          </p:cNvSpPr>
          <p:nvPr>
            <p:ph type="body" idx="4"/>
          </p:nvPr>
        </p:nvSpPr>
        <p:spPr>
          <a:xfrm>
            <a:off x="4489053" y="4404596"/>
            <a:ext cx="320040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1" name="Google Shape;211;p51"/>
          <p:cNvSpPr>
            <a:spLocks noGrp="1"/>
          </p:cNvSpPr>
          <p:nvPr>
            <p:ph type="pic" idx="5"/>
          </p:nvPr>
        </p:nvSpPr>
        <p:spPr>
          <a:xfrm>
            <a:off x="4489053" y="2666998"/>
            <a:ext cx="3198940" cy="1524000"/>
          </a:xfrm>
          <a:prstGeom prst="round2DiagRect">
            <a:avLst>
              <a:gd name="adj1" fmla="val 16667"/>
              <a:gd name="adj2" fmla="val 0"/>
            </a:avLst>
          </a:prstGeom>
          <a:noFill/>
          <a:ln w="19050" cap="sq" cmpd="sng">
            <a:solidFill>
              <a:srgbClr val="F1F1F1">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CA"/>
          </a:p>
        </p:txBody>
      </p:sp>
      <p:sp>
        <p:nvSpPr>
          <p:cNvPr id="212" name="Google Shape;212;p51"/>
          <p:cNvSpPr txBox="1">
            <a:spLocks noGrp="1"/>
          </p:cNvSpPr>
          <p:nvPr>
            <p:ph type="body" idx="6"/>
          </p:nvPr>
        </p:nvSpPr>
        <p:spPr>
          <a:xfrm>
            <a:off x="4487593" y="4980857"/>
            <a:ext cx="3200400" cy="8103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3" name="Google Shape;213;p51"/>
          <p:cNvSpPr txBox="1">
            <a:spLocks noGrp="1"/>
          </p:cNvSpPr>
          <p:nvPr>
            <p:ph type="body" idx="7"/>
          </p:nvPr>
        </p:nvSpPr>
        <p:spPr>
          <a:xfrm>
            <a:off x="7852567" y="4404595"/>
            <a:ext cx="3190741"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500"/>
              <a:buNone/>
              <a:defRPr sz="20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214" name="Google Shape;214;p51"/>
          <p:cNvSpPr>
            <a:spLocks noGrp="1"/>
          </p:cNvSpPr>
          <p:nvPr>
            <p:ph type="pic" idx="8"/>
          </p:nvPr>
        </p:nvSpPr>
        <p:spPr>
          <a:xfrm>
            <a:off x="7852442" y="2666998"/>
            <a:ext cx="3194969" cy="1524000"/>
          </a:xfrm>
          <a:prstGeom prst="round2DiagRect">
            <a:avLst>
              <a:gd name="adj1" fmla="val 16667"/>
              <a:gd name="adj2" fmla="val 0"/>
            </a:avLst>
          </a:prstGeom>
          <a:noFill/>
          <a:ln w="19050" cap="sq" cmpd="sng">
            <a:solidFill>
              <a:srgbClr val="F1F1F1">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a:lstStyle/>
          <a:p>
            <a:endParaRPr lang="en-CA"/>
          </a:p>
        </p:txBody>
      </p:sp>
      <p:sp>
        <p:nvSpPr>
          <p:cNvPr id="215" name="Google Shape;215;p51"/>
          <p:cNvSpPr txBox="1">
            <a:spLocks noGrp="1"/>
          </p:cNvSpPr>
          <p:nvPr>
            <p:ph type="body" idx="9"/>
          </p:nvPr>
        </p:nvSpPr>
        <p:spPr>
          <a:xfrm>
            <a:off x="7852442" y="4980854"/>
            <a:ext cx="3194968" cy="810345"/>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216" name="Google Shape;216;p51"/>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51"/>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51"/>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9"/>
        <p:cNvGrpSpPr/>
        <p:nvPr/>
      </p:nvGrpSpPr>
      <p:grpSpPr>
        <a:xfrm>
          <a:off x="0" y="0"/>
          <a:ext cx="0" cy="0"/>
          <a:chOff x="0" y="0"/>
          <a:chExt cx="0" cy="0"/>
        </a:xfrm>
      </p:grpSpPr>
      <p:sp>
        <p:nvSpPr>
          <p:cNvPr id="220" name="Google Shape;220;p5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2"/>
          <p:cNvSpPr txBox="1">
            <a:spLocks noGrp="1"/>
          </p:cNvSpPr>
          <p:nvPr>
            <p:ph type="body" idx="1"/>
          </p:nvPr>
        </p:nvSpPr>
        <p:spPr>
          <a:xfrm rot="5400000">
            <a:off x="4323555" y="-932655"/>
            <a:ext cx="3541714" cy="9905999"/>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2" name="Google Shape;222;p5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5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5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5"/>
        <p:cNvGrpSpPr/>
        <p:nvPr/>
      </p:nvGrpSpPr>
      <p:grpSpPr>
        <a:xfrm>
          <a:off x="0" y="0"/>
          <a:ext cx="0" cy="0"/>
          <a:chOff x="0" y="0"/>
          <a:chExt cx="0" cy="0"/>
        </a:xfrm>
      </p:grpSpPr>
      <p:sp>
        <p:nvSpPr>
          <p:cNvPr id="226" name="Google Shape;226;p53"/>
          <p:cNvSpPr txBox="1">
            <a:spLocks noGrp="1"/>
          </p:cNvSpPr>
          <p:nvPr>
            <p:ph type="title"/>
          </p:nvPr>
        </p:nvSpPr>
        <p:spPr>
          <a:xfrm rot="5400000">
            <a:off x="7454105" y="2197894"/>
            <a:ext cx="5181601" cy="20050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53"/>
          <p:cNvSpPr txBox="1">
            <a:spLocks noGrp="1"/>
          </p:cNvSpPr>
          <p:nvPr>
            <p:ph type="body" idx="1"/>
          </p:nvPr>
        </p:nvSpPr>
        <p:spPr>
          <a:xfrm rot="5400000">
            <a:off x="2424905" y="-673895"/>
            <a:ext cx="5181601" cy="7748590"/>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228" name="Google Shape;228;p5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5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5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3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62" name="Google Shape;62;p39"/>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63" name="Google Shape;63;p39"/>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9"/>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42"/>
          <p:cNvSpPr txBox="1">
            <a:spLocks noGrp="1"/>
          </p:cNvSpPr>
          <p:nvPr>
            <p:ph type="title"/>
          </p:nvPr>
        </p:nvSpPr>
        <p:spPr>
          <a:xfrm>
            <a:off x="1141411" y="619126"/>
            <a:ext cx="9906000" cy="14779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2"/>
          <p:cNvSpPr txBox="1">
            <a:spLocks noGrp="1"/>
          </p:cNvSpPr>
          <p:nvPr>
            <p:ph type="body" idx="1"/>
          </p:nvPr>
        </p:nvSpPr>
        <p:spPr>
          <a:xfrm>
            <a:off x="1370019" y="2249486"/>
            <a:ext cx="464978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69" name="Google Shape;69;p42"/>
          <p:cNvSpPr txBox="1">
            <a:spLocks noGrp="1"/>
          </p:cNvSpPr>
          <p:nvPr>
            <p:ph type="body" idx="2"/>
          </p:nvPr>
        </p:nvSpPr>
        <p:spPr>
          <a:xfrm>
            <a:off x="1141410" y="3073397"/>
            <a:ext cx="4878391"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70" name="Google Shape;70;p42"/>
          <p:cNvSpPr txBox="1">
            <a:spLocks noGrp="1"/>
          </p:cNvSpPr>
          <p:nvPr>
            <p:ph type="body" idx="3"/>
          </p:nvPr>
        </p:nvSpPr>
        <p:spPr>
          <a:xfrm>
            <a:off x="6400808" y="2249485"/>
            <a:ext cx="46466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71" name="Google Shape;71;p42"/>
          <p:cNvSpPr txBox="1">
            <a:spLocks noGrp="1"/>
          </p:cNvSpPr>
          <p:nvPr>
            <p:ph type="body" idx="4"/>
          </p:nvPr>
        </p:nvSpPr>
        <p:spPr>
          <a:xfrm>
            <a:off x="6172200" y="3073397"/>
            <a:ext cx="4875210" cy="2717801"/>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72" name="Google Shape;72;p42"/>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2"/>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78" name="Google Shape;78;p38"/>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8"/>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3"/>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a:off x="1141413" y="609600"/>
            <a:ext cx="9905998" cy="1905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40"/>
          <p:cNvSpPr txBox="1">
            <a:spLocks noGrp="1"/>
          </p:cNvSpPr>
          <p:nvPr>
            <p:ph type="body" idx="1"/>
          </p:nvPr>
        </p:nvSpPr>
        <p:spPr>
          <a:xfrm>
            <a:off x="1141410" y="2674463"/>
            <a:ext cx="3196899"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89" name="Google Shape;89;p40"/>
          <p:cNvSpPr txBox="1">
            <a:spLocks noGrp="1"/>
          </p:cNvSpPr>
          <p:nvPr>
            <p:ph type="body" idx="2"/>
          </p:nvPr>
        </p:nvSpPr>
        <p:spPr>
          <a:xfrm>
            <a:off x="1127918" y="3360263"/>
            <a:ext cx="3208735"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90" name="Google Shape;90;p40"/>
          <p:cNvSpPr txBox="1">
            <a:spLocks noGrp="1"/>
          </p:cNvSpPr>
          <p:nvPr>
            <p:ph type="body" idx="3"/>
          </p:nvPr>
        </p:nvSpPr>
        <p:spPr>
          <a:xfrm>
            <a:off x="4514766" y="2677635"/>
            <a:ext cx="3184385"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91" name="Google Shape;91;p40"/>
          <p:cNvSpPr txBox="1">
            <a:spLocks noGrp="1"/>
          </p:cNvSpPr>
          <p:nvPr>
            <p:ph type="body" idx="4"/>
          </p:nvPr>
        </p:nvSpPr>
        <p:spPr>
          <a:xfrm>
            <a:off x="4504213" y="3363435"/>
            <a:ext cx="3195830"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92" name="Google Shape;92;p40"/>
          <p:cNvSpPr txBox="1">
            <a:spLocks noGrp="1"/>
          </p:cNvSpPr>
          <p:nvPr>
            <p:ph type="body" idx="5"/>
          </p:nvPr>
        </p:nvSpPr>
        <p:spPr>
          <a:xfrm>
            <a:off x="7852442" y="2674463"/>
            <a:ext cx="3194968" cy="685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3000"/>
              <a:buNone/>
              <a:defRPr sz="2400" b="0" cap="none">
                <a:solidFill>
                  <a:schemeClr val="lt1"/>
                </a:solidFill>
              </a:defRPr>
            </a:lvl1pPr>
            <a:lvl2pPr marL="914400" lvl="1" indent="-228600" algn="l">
              <a:lnSpc>
                <a:spcPct val="120000"/>
              </a:lnSpc>
              <a:spcBef>
                <a:spcPts val="500"/>
              </a:spcBef>
              <a:spcAft>
                <a:spcPts val="0"/>
              </a:spcAft>
              <a:buClr>
                <a:schemeClr val="lt1"/>
              </a:buClr>
              <a:buSzPts val="2500"/>
              <a:buNone/>
              <a:defRPr sz="2000" b="1"/>
            </a:lvl2pPr>
            <a:lvl3pPr marL="1371600" lvl="2" indent="-228600" algn="l">
              <a:lnSpc>
                <a:spcPct val="120000"/>
              </a:lnSpc>
              <a:spcBef>
                <a:spcPts val="500"/>
              </a:spcBef>
              <a:spcAft>
                <a:spcPts val="0"/>
              </a:spcAft>
              <a:buClr>
                <a:schemeClr val="lt1"/>
              </a:buClr>
              <a:buSzPts val="2250"/>
              <a:buNone/>
              <a:defRPr sz="1800" b="1"/>
            </a:lvl3pPr>
            <a:lvl4pPr marL="1828800" lvl="3" indent="-228600" algn="l">
              <a:lnSpc>
                <a:spcPct val="120000"/>
              </a:lnSpc>
              <a:spcBef>
                <a:spcPts val="500"/>
              </a:spcBef>
              <a:spcAft>
                <a:spcPts val="0"/>
              </a:spcAft>
              <a:buClr>
                <a:schemeClr val="lt1"/>
              </a:buClr>
              <a:buSzPts val="2000"/>
              <a:buNone/>
              <a:defRPr sz="1600" b="1"/>
            </a:lvl4pPr>
            <a:lvl5pPr marL="2286000" lvl="4" indent="-228600" algn="l">
              <a:lnSpc>
                <a:spcPct val="120000"/>
              </a:lnSpc>
              <a:spcBef>
                <a:spcPts val="500"/>
              </a:spcBef>
              <a:spcAft>
                <a:spcPts val="0"/>
              </a:spcAft>
              <a:buClr>
                <a:schemeClr val="lt1"/>
              </a:buClr>
              <a:buSzPts val="2000"/>
              <a:buNone/>
              <a:defRPr sz="1600" b="1"/>
            </a:lvl5pPr>
            <a:lvl6pPr marL="2743200" lvl="5" indent="-228600" algn="l">
              <a:lnSpc>
                <a:spcPct val="120000"/>
              </a:lnSpc>
              <a:spcBef>
                <a:spcPts val="500"/>
              </a:spcBef>
              <a:spcAft>
                <a:spcPts val="0"/>
              </a:spcAft>
              <a:buClr>
                <a:schemeClr val="lt1"/>
              </a:buClr>
              <a:buSzPts val="2000"/>
              <a:buNone/>
              <a:defRPr sz="1600" b="1"/>
            </a:lvl6pPr>
            <a:lvl7pPr marL="3200400" lvl="6" indent="-228600" algn="l">
              <a:lnSpc>
                <a:spcPct val="120000"/>
              </a:lnSpc>
              <a:spcBef>
                <a:spcPts val="500"/>
              </a:spcBef>
              <a:spcAft>
                <a:spcPts val="0"/>
              </a:spcAft>
              <a:buClr>
                <a:schemeClr val="lt1"/>
              </a:buClr>
              <a:buSzPts val="2000"/>
              <a:buNone/>
              <a:defRPr sz="1600" b="1"/>
            </a:lvl7pPr>
            <a:lvl8pPr marL="3657600" lvl="7" indent="-228600" algn="l">
              <a:lnSpc>
                <a:spcPct val="120000"/>
              </a:lnSpc>
              <a:spcBef>
                <a:spcPts val="500"/>
              </a:spcBef>
              <a:spcAft>
                <a:spcPts val="0"/>
              </a:spcAft>
              <a:buClr>
                <a:schemeClr val="lt1"/>
              </a:buClr>
              <a:buSzPts val="2000"/>
              <a:buNone/>
              <a:defRPr sz="1600" b="1"/>
            </a:lvl8pPr>
            <a:lvl9pPr marL="4114800" lvl="8" indent="-228600" algn="l">
              <a:lnSpc>
                <a:spcPct val="120000"/>
              </a:lnSpc>
              <a:spcBef>
                <a:spcPts val="500"/>
              </a:spcBef>
              <a:spcAft>
                <a:spcPts val="0"/>
              </a:spcAft>
              <a:buClr>
                <a:schemeClr val="lt1"/>
              </a:buClr>
              <a:buSzPts val="2000"/>
              <a:buNone/>
              <a:defRPr sz="1600" b="1"/>
            </a:lvl9pPr>
          </a:lstStyle>
          <a:p>
            <a:endParaRPr/>
          </a:p>
        </p:txBody>
      </p:sp>
      <p:sp>
        <p:nvSpPr>
          <p:cNvPr id="93" name="Google Shape;93;p40"/>
          <p:cNvSpPr txBox="1">
            <a:spLocks noGrp="1"/>
          </p:cNvSpPr>
          <p:nvPr>
            <p:ph type="body" idx="6"/>
          </p:nvPr>
        </p:nvSpPr>
        <p:spPr>
          <a:xfrm>
            <a:off x="7852442" y="3360263"/>
            <a:ext cx="3194968" cy="24309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1750"/>
              <a:buNone/>
              <a:defRPr sz="1400"/>
            </a:lvl1pPr>
            <a:lvl2pPr marL="914400" lvl="1" indent="-228600" algn="l">
              <a:lnSpc>
                <a:spcPct val="120000"/>
              </a:lnSpc>
              <a:spcBef>
                <a:spcPts val="500"/>
              </a:spcBef>
              <a:spcAft>
                <a:spcPts val="0"/>
              </a:spcAft>
              <a:buClr>
                <a:schemeClr val="lt1"/>
              </a:buClr>
              <a:buSzPts val="1500"/>
              <a:buNone/>
              <a:defRPr sz="1200"/>
            </a:lvl2pPr>
            <a:lvl3pPr marL="1371600" lvl="2" indent="-228600" algn="l">
              <a:lnSpc>
                <a:spcPct val="120000"/>
              </a:lnSpc>
              <a:spcBef>
                <a:spcPts val="500"/>
              </a:spcBef>
              <a:spcAft>
                <a:spcPts val="0"/>
              </a:spcAft>
              <a:buClr>
                <a:schemeClr val="lt1"/>
              </a:buClr>
              <a:buSzPts val="1250"/>
              <a:buNone/>
              <a:defRPr sz="1000"/>
            </a:lvl3pPr>
            <a:lvl4pPr marL="1828800" lvl="3" indent="-228600" algn="l">
              <a:lnSpc>
                <a:spcPct val="120000"/>
              </a:lnSpc>
              <a:spcBef>
                <a:spcPts val="500"/>
              </a:spcBef>
              <a:spcAft>
                <a:spcPts val="0"/>
              </a:spcAft>
              <a:buClr>
                <a:schemeClr val="lt1"/>
              </a:buClr>
              <a:buSzPts val="1125"/>
              <a:buNone/>
              <a:defRPr sz="900"/>
            </a:lvl4pPr>
            <a:lvl5pPr marL="2286000" lvl="4" indent="-228600" algn="l">
              <a:lnSpc>
                <a:spcPct val="120000"/>
              </a:lnSpc>
              <a:spcBef>
                <a:spcPts val="500"/>
              </a:spcBef>
              <a:spcAft>
                <a:spcPts val="0"/>
              </a:spcAft>
              <a:buClr>
                <a:schemeClr val="lt1"/>
              </a:buClr>
              <a:buSzPts val="1125"/>
              <a:buNone/>
              <a:defRPr sz="900"/>
            </a:lvl5pPr>
            <a:lvl6pPr marL="2743200" lvl="5" indent="-228600" algn="l">
              <a:lnSpc>
                <a:spcPct val="120000"/>
              </a:lnSpc>
              <a:spcBef>
                <a:spcPts val="500"/>
              </a:spcBef>
              <a:spcAft>
                <a:spcPts val="0"/>
              </a:spcAft>
              <a:buClr>
                <a:schemeClr val="lt1"/>
              </a:buClr>
              <a:buSzPts val="1125"/>
              <a:buNone/>
              <a:defRPr sz="900"/>
            </a:lvl6pPr>
            <a:lvl7pPr marL="3200400" lvl="6" indent="-228600" algn="l">
              <a:lnSpc>
                <a:spcPct val="120000"/>
              </a:lnSpc>
              <a:spcBef>
                <a:spcPts val="500"/>
              </a:spcBef>
              <a:spcAft>
                <a:spcPts val="0"/>
              </a:spcAft>
              <a:buClr>
                <a:schemeClr val="lt1"/>
              </a:buClr>
              <a:buSzPts val="1125"/>
              <a:buNone/>
              <a:defRPr sz="900"/>
            </a:lvl7pPr>
            <a:lvl8pPr marL="3657600" lvl="7" indent="-228600" algn="l">
              <a:lnSpc>
                <a:spcPct val="120000"/>
              </a:lnSpc>
              <a:spcBef>
                <a:spcPts val="500"/>
              </a:spcBef>
              <a:spcAft>
                <a:spcPts val="0"/>
              </a:spcAft>
              <a:buClr>
                <a:schemeClr val="lt1"/>
              </a:buClr>
              <a:buSzPts val="1125"/>
              <a:buNone/>
              <a:defRPr sz="900"/>
            </a:lvl8pPr>
            <a:lvl9pPr marL="4114800" lvl="8" indent="-228600" algn="l">
              <a:lnSpc>
                <a:spcPct val="120000"/>
              </a:lnSpc>
              <a:spcBef>
                <a:spcPts val="500"/>
              </a:spcBef>
              <a:spcAft>
                <a:spcPts val="0"/>
              </a:spcAft>
              <a:buClr>
                <a:schemeClr val="lt1"/>
              </a:buClr>
              <a:buSzPts val="1125"/>
              <a:buNone/>
              <a:defRPr sz="900"/>
            </a:lvl9pPr>
          </a:lstStyle>
          <a:p>
            <a:endParaRPr/>
          </a:p>
        </p:txBody>
      </p:sp>
      <p:sp>
        <p:nvSpPr>
          <p:cNvPr id="94" name="Google Shape;94;p40"/>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0"/>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7"/>
        <p:cNvGrpSpPr/>
        <p:nvPr/>
      </p:nvGrpSpPr>
      <p:grpSpPr>
        <a:xfrm>
          <a:off x="0" y="0"/>
          <a:ext cx="0" cy="0"/>
          <a:chOff x="0" y="0"/>
          <a:chExt cx="0" cy="0"/>
        </a:xfrm>
      </p:grpSpPr>
      <p:pic>
        <p:nvPicPr>
          <p:cNvPr id="98" name="Google Shape;98;p37" descr="\\DROBO-FS\QuickDrops\JB\PPTX NG\Droplets\LightingOverlay.png"/>
          <p:cNvPicPr preferRelativeResize="0"/>
          <p:nvPr/>
        </p:nvPicPr>
        <p:blipFill rotWithShape="1">
          <a:blip r:embed="rId2">
            <a:alphaModFix amt="30000"/>
          </a:blip>
          <a:srcRect/>
          <a:stretch/>
        </p:blipFill>
        <p:spPr>
          <a:xfrm>
            <a:off x="0" y="-1"/>
            <a:ext cx="12192003" cy="6858001"/>
          </a:xfrm>
          <a:prstGeom prst="rect">
            <a:avLst/>
          </a:prstGeom>
          <a:noFill/>
          <a:ln>
            <a:noFill/>
          </a:ln>
        </p:spPr>
      </p:pic>
      <p:grpSp>
        <p:nvGrpSpPr>
          <p:cNvPr id="99" name="Google Shape;99;p37"/>
          <p:cNvGrpSpPr/>
          <p:nvPr/>
        </p:nvGrpSpPr>
        <p:grpSpPr>
          <a:xfrm>
            <a:off x="0" y="0"/>
            <a:ext cx="2305051" cy="6858001"/>
            <a:chOff x="0" y="0"/>
            <a:chExt cx="2305051" cy="6858001"/>
          </a:xfrm>
        </p:grpSpPr>
        <p:sp>
          <p:nvSpPr>
            <p:cNvPr id="100" name="Google Shape;100;p37"/>
            <p:cNvSpPr/>
            <p:nvPr/>
          </p:nvSpPr>
          <p:spPr>
            <a:xfrm>
              <a:off x="1209675" y="4763"/>
              <a:ext cx="23813" cy="2181225"/>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7"/>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37"/>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7"/>
            <p:cNvSpPr/>
            <p:nvPr/>
          </p:nvSpPr>
          <p:spPr>
            <a:xfrm>
              <a:off x="414338" y="9525"/>
              <a:ext cx="28575" cy="4481513"/>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37"/>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7"/>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2A7AD0"/>
                </a:gs>
              </a:gsLst>
              <a:lin ang="5400000" scaled="0"/>
            </a:gradFill>
            <a:ln>
              <a:noFill/>
            </a:ln>
          </p:spPr>
          <p:txBody>
            <a:bodyPr/>
            <a:lstStyle/>
            <a:p>
              <a:endParaRPr lang="en-CA"/>
            </a:p>
          </p:txBody>
        </p:sp>
        <p:sp>
          <p:nvSpPr>
            <p:cNvPr id="106" name="Google Shape;106;p37"/>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2A7AD0"/>
                </a:gs>
              </a:gsLst>
              <a:lin ang="5400000" scaled="0"/>
            </a:gradFill>
            <a:ln>
              <a:noFill/>
            </a:ln>
          </p:spPr>
          <p:txBody>
            <a:bodyPr/>
            <a:lstStyle/>
            <a:p>
              <a:endParaRPr lang="en-CA"/>
            </a:p>
          </p:txBody>
        </p:sp>
        <p:sp>
          <p:nvSpPr>
            <p:cNvPr id="107" name="Google Shape;107;p37"/>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37"/>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2A7AD0"/>
                </a:gs>
              </a:gsLst>
              <a:lin ang="5400000" scaled="0"/>
            </a:gradFill>
            <a:ln>
              <a:noFill/>
            </a:ln>
          </p:spPr>
          <p:txBody>
            <a:bodyPr/>
            <a:lstStyle/>
            <a:p>
              <a:endParaRPr lang="en-CA"/>
            </a:p>
          </p:txBody>
        </p:sp>
        <p:sp>
          <p:nvSpPr>
            <p:cNvPr id="109" name="Google Shape;109;p37"/>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2A7AD0"/>
                </a:gs>
              </a:gsLst>
              <a:lin ang="5400000" scaled="0"/>
            </a:gradFill>
            <a:ln>
              <a:noFill/>
            </a:ln>
          </p:spPr>
          <p:txBody>
            <a:bodyPr/>
            <a:lstStyle/>
            <a:p>
              <a:endParaRPr lang="en-CA"/>
            </a:p>
          </p:txBody>
        </p:sp>
        <p:sp>
          <p:nvSpPr>
            <p:cNvPr id="110" name="Google Shape;110;p37"/>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7"/>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37"/>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2A7AD0"/>
                </a:gs>
              </a:gsLst>
              <a:lin ang="5400000" scaled="0"/>
            </a:gradFill>
            <a:ln>
              <a:noFill/>
            </a:ln>
          </p:spPr>
          <p:txBody>
            <a:bodyPr/>
            <a:lstStyle/>
            <a:p>
              <a:endParaRPr lang="en-CA"/>
            </a:p>
          </p:txBody>
        </p:sp>
        <p:sp>
          <p:nvSpPr>
            <p:cNvPr id="113" name="Google Shape;113;p37"/>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37"/>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2A7AD0"/>
                </a:gs>
              </a:gsLst>
              <a:lin ang="5400000" scaled="0"/>
            </a:gradFill>
            <a:ln>
              <a:noFill/>
            </a:ln>
          </p:spPr>
          <p:txBody>
            <a:bodyPr/>
            <a:lstStyle/>
            <a:p>
              <a:endParaRPr lang="en-CA"/>
            </a:p>
          </p:txBody>
        </p:sp>
        <p:sp>
          <p:nvSpPr>
            <p:cNvPr id="115" name="Google Shape;115;p37"/>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7"/>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7"/>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2A7AD0"/>
                </a:gs>
              </a:gsLst>
              <a:lin ang="5400000" scaled="0"/>
            </a:gradFill>
            <a:ln>
              <a:noFill/>
            </a:ln>
          </p:spPr>
          <p:txBody>
            <a:bodyPr/>
            <a:lstStyle/>
            <a:p>
              <a:endParaRPr lang="en-CA"/>
            </a:p>
          </p:txBody>
        </p:sp>
        <p:sp>
          <p:nvSpPr>
            <p:cNvPr id="118" name="Google Shape;118;p37"/>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7"/>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7"/>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2A7AD0"/>
                </a:gs>
              </a:gsLst>
              <a:lin ang="5400000" scaled="0"/>
            </a:gradFill>
            <a:ln>
              <a:noFill/>
            </a:ln>
          </p:spPr>
          <p:txBody>
            <a:bodyPr/>
            <a:lstStyle/>
            <a:p>
              <a:endParaRPr lang="en-CA"/>
            </a:p>
          </p:txBody>
        </p:sp>
        <p:sp>
          <p:nvSpPr>
            <p:cNvPr id="121" name="Google Shape;121;p37"/>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37"/>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2A7AD0"/>
                </a:gs>
              </a:gsLst>
              <a:lin ang="5400000" scaled="0"/>
            </a:gradFill>
            <a:ln>
              <a:noFill/>
            </a:ln>
          </p:spPr>
          <p:txBody>
            <a:bodyPr/>
            <a:lstStyle/>
            <a:p>
              <a:endParaRPr lang="en-CA"/>
            </a:p>
          </p:txBody>
        </p:sp>
        <p:sp>
          <p:nvSpPr>
            <p:cNvPr id="123" name="Google Shape;123;p37"/>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37"/>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2A7AD0"/>
                </a:gs>
              </a:gsLst>
              <a:lin ang="5400000" scaled="0"/>
            </a:gradFill>
            <a:ln>
              <a:noFill/>
            </a:ln>
          </p:spPr>
          <p:txBody>
            <a:bodyPr/>
            <a:lstStyle/>
            <a:p>
              <a:endParaRPr lang="en-CA"/>
            </a:p>
          </p:txBody>
        </p:sp>
        <p:sp>
          <p:nvSpPr>
            <p:cNvPr id="125" name="Google Shape;125;p37"/>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37"/>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2A7AD0"/>
                </a:gs>
              </a:gsLst>
              <a:lin ang="5400000" scaled="0"/>
            </a:gradFill>
            <a:ln>
              <a:noFill/>
            </a:ln>
          </p:spPr>
          <p:txBody>
            <a:bodyPr/>
            <a:lstStyle/>
            <a:p>
              <a:endParaRPr lang="en-CA"/>
            </a:p>
          </p:txBody>
        </p:sp>
        <p:sp>
          <p:nvSpPr>
            <p:cNvPr id="127" name="Google Shape;127;p37"/>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37"/>
            <p:cNvSpPr/>
            <p:nvPr/>
          </p:nvSpPr>
          <p:spPr>
            <a:xfrm>
              <a:off x="642938" y="6610350"/>
              <a:ext cx="23813" cy="242888"/>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37"/>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37"/>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2A7AD0"/>
                </a:gs>
              </a:gsLst>
              <a:lin ang="5400000" scaled="0"/>
            </a:gradFill>
            <a:ln>
              <a:noFill/>
            </a:ln>
          </p:spPr>
          <p:txBody>
            <a:bodyPr/>
            <a:lstStyle/>
            <a:p>
              <a:endParaRPr lang="en-CA"/>
            </a:p>
          </p:txBody>
        </p:sp>
        <p:sp>
          <p:nvSpPr>
            <p:cNvPr id="131" name="Google Shape;131;p37"/>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2A7AD0"/>
                </a:gs>
              </a:gsLst>
              <a:lin ang="5400000" scaled="0"/>
            </a:gradFill>
            <a:ln>
              <a:noFill/>
            </a:ln>
          </p:spPr>
          <p:txBody>
            <a:bodyPr/>
            <a:lstStyle/>
            <a:p>
              <a:endParaRPr lang="en-CA"/>
            </a:p>
          </p:txBody>
        </p:sp>
        <p:sp>
          <p:nvSpPr>
            <p:cNvPr id="132" name="Google Shape;132;p37"/>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7"/>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2A7AD0"/>
                </a:gs>
              </a:gsLst>
              <a:lin ang="5400000" scaled="0"/>
            </a:gradFill>
            <a:ln>
              <a:noFill/>
            </a:ln>
          </p:spPr>
          <p:txBody>
            <a:bodyPr/>
            <a:lstStyle/>
            <a:p>
              <a:endParaRPr lang="en-CA"/>
            </a:p>
          </p:txBody>
        </p:sp>
        <p:sp>
          <p:nvSpPr>
            <p:cNvPr id="134" name="Google Shape;134;p37"/>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2A7AD0"/>
                </a:gs>
              </a:gsLst>
              <a:lin ang="5400000" scaled="0"/>
            </a:gradFill>
            <a:ln>
              <a:noFill/>
            </a:ln>
          </p:spPr>
          <p:txBody>
            <a:bodyPr/>
            <a:lstStyle/>
            <a:p>
              <a:endParaRPr lang="en-CA"/>
            </a:p>
          </p:txBody>
        </p:sp>
        <p:sp>
          <p:nvSpPr>
            <p:cNvPr id="135" name="Google Shape;135;p37"/>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7"/>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2A7AD0"/>
                </a:gs>
              </a:gsLst>
              <a:lin ang="5400000" scaled="0"/>
            </a:gradFill>
            <a:ln>
              <a:noFill/>
            </a:ln>
          </p:spPr>
          <p:txBody>
            <a:bodyPr/>
            <a:lstStyle/>
            <a:p>
              <a:endParaRPr lang="en-CA"/>
            </a:p>
          </p:txBody>
        </p:sp>
        <p:sp>
          <p:nvSpPr>
            <p:cNvPr id="137" name="Google Shape;137;p37"/>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7"/>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2A7AD0"/>
                </a:gs>
              </a:gsLst>
              <a:lin ang="5400000" scaled="0"/>
            </a:gradFill>
            <a:ln>
              <a:noFill/>
            </a:ln>
          </p:spPr>
          <p:txBody>
            <a:bodyPr/>
            <a:lstStyle/>
            <a:p>
              <a:endParaRPr lang="en-CA"/>
            </a:p>
          </p:txBody>
        </p:sp>
        <p:sp>
          <p:nvSpPr>
            <p:cNvPr id="139" name="Google Shape;139;p37"/>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7"/>
            <p:cNvSpPr/>
            <p:nvPr/>
          </p:nvSpPr>
          <p:spPr>
            <a:xfrm>
              <a:off x="1228725" y="4662488"/>
              <a:ext cx="23813" cy="2181225"/>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7"/>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2A7AD0"/>
                </a:gs>
              </a:gsLst>
              <a:lin ang="5400000" scaled="0"/>
            </a:gradFill>
            <a:ln>
              <a:noFill/>
            </a:ln>
          </p:spPr>
          <p:txBody>
            <a:bodyPr/>
            <a:lstStyle/>
            <a:p>
              <a:endParaRPr lang="en-CA"/>
            </a:p>
          </p:txBody>
        </p:sp>
        <p:sp>
          <p:nvSpPr>
            <p:cNvPr id="142" name="Google Shape;142;p37"/>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7"/>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2A7AD0"/>
                </a:gs>
              </a:gsLst>
              <a:lin ang="5400000" scaled="0"/>
            </a:gradFill>
            <a:ln>
              <a:noFill/>
            </a:ln>
          </p:spPr>
          <p:txBody>
            <a:bodyPr/>
            <a:lstStyle/>
            <a:p>
              <a:endParaRPr lang="en-CA"/>
            </a:p>
          </p:txBody>
        </p:sp>
        <p:sp>
          <p:nvSpPr>
            <p:cNvPr id="144" name="Google Shape;144;p37"/>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7"/>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7"/>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2A7AD0"/>
                </a:gs>
              </a:gsLst>
              <a:lin ang="5400000" scaled="0"/>
            </a:gradFill>
            <a:ln>
              <a:noFill/>
            </a:ln>
          </p:spPr>
          <p:txBody>
            <a:bodyPr/>
            <a:lstStyle/>
            <a:p>
              <a:endParaRPr lang="en-CA"/>
            </a:p>
          </p:txBody>
        </p:sp>
        <p:sp>
          <p:nvSpPr>
            <p:cNvPr id="147" name="Google Shape;147;p37"/>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2A7AD0"/>
                </a:gs>
              </a:gsLst>
              <a:lin ang="5400000" scaled="0"/>
            </a:gradFill>
            <a:ln>
              <a:noFill/>
            </a:ln>
          </p:spPr>
          <p:txBody>
            <a:bodyPr/>
            <a:lstStyle/>
            <a:p>
              <a:endParaRPr lang="en-CA"/>
            </a:p>
          </p:txBody>
        </p:sp>
        <p:sp>
          <p:nvSpPr>
            <p:cNvPr id="148" name="Google Shape;148;p37"/>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7"/>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37"/>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2A7AD0"/>
                </a:gs>
              </a:gsLst>
              <a:lin ang="5400000" scaled="0"/>
            </a:gradFill>
            <a:ln>
              <a:noFill/>
            </a:ln>
          </p:spPr>
          <p:txBody>
            <a:bodyPr/>
            <a:lstStyle/>
            <a:p>
              <a:endParaRPr lang="en-CA"/>
            </a:p>
          </p:txBody>
        </p:sp>
        <p:sp>
          <p:nvSpPr>
            <p:cNvPr id="151" name="Google Shape;151;p37"/>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37"/>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2A7AD0"/>
                </a:gs>
              </a:gsLst>
              <a:lin ang="5400000" scaled="0"/>
            </a:gradFill>
            <a:ln>
              <a:noFill/>
            </a:ln>
          </p:spPr>
          <p:txBody>
            <a:bodyPr/>
            <a:lstStyle/>
            <a:p>
              <a:endParaRPr lang="en-CA"/>
            </a:p>
          </p:txBody>
        </p:sp>
        <p:sp>
          <p:nvSpPr>
            <p:cNvPr id="153" name="Google Shape;153;p37"/>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4" name="Google Shape;154;p37"/>
          <p:cNvSpPr txBox="1">
            <a:spLocks noGrp="1"/>
          </p:cNvSpPr>
          <p:nvPr>
            <p:ph type="ctrTitle"/>
          </p:nvPr>
        </p:nvSpPr>
        <p:spPr>
          <a:xfrm>
            <a:off x="1876424" y="1122363"/>
            <a:ext cx="87915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7"/>
          <p:cNvSpPr txBox="1">
            <a:spLocks noGrp="1"/>
          </p:cNvSpPr>
          <p:nvPr>
            <p:ph type="subTitle" idx="1"/>
          </p:nvPr>
        </p:nvSpPr>
        <p:spPr>
          <a:xfrm>
            <a:off x="1876424" y="3602038"/>
            <a:ext cx="8791575" cy="1655762"/>
          </a:xfrm>
          <a:prstGeom prst="rect">
            <a:avLst/>
          </a:prstGeom>
          <a:noFill/>
          <a:ln>
            <a:noFill/>
          </a:ln>
        </p:spPr>
        <p:txBody>
          <a:bodyPr spcFirstLastPara="1" wrap="square" lIns="91425" tIns="45700" rIns="91425" bIns="45700" anchor="t" anchorCtr="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a:endParaRPr/>
          </a:p>
        </p:txBody>
      </p:sp>
      <p:sp>
        <p:nvSpPr>
          <p:cNvPr id="156" name="Google Shape;156;p37"/>
          <p:cNvSpPr txBox="1">
            <a:spLocks noGrp="1"/>
          </p:cNvSpPr>
          <p:nvPr>
            <p:ph type="dt" idx="10"/>
          </p:nvPr>
        </p:nvSpPr>
        <p:spPr>
          <a:xfrm>
            <a:off x="7077511" y="5410201"/>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7"/>
          <p:cNvSpPr txBox="1">
            <a:spLocks noGrp="1"/>
          </p:cNvSpPr>
          <p:nvPr>
            <p:ph type="ftr" idx="11"/>
          </p:nvPr>
        </p:nvSpPr>
        <p:spPr>
          <a:xfrm>
            <a:off x="1876424" y="5410201"/>
            <a:ext cx="512488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7"/>
          <p:cNvSpPr txBox="1">
            <a:spLocks noGrp="1"/>
          </p:cNvSpPr>
          <p:nvPr>
            <p:ph type="sldNum" idx="12"/>
          </p:nvPr>
        </p:nvSpPr>
        <p:spPr>
          <a:xfrm>
            <a:off x="9896911" y="5410199"/>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44"/>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44"/>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4"/>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45"/>
          <p:cNvSpPr txBox="1">
            <a:spLocks noGrp="1"/>
          </p:cNvSpPr>
          <p:nvPr>
            <p:ph type="title"/>
          </p:nvPr>
        </p:nvSpPr>
        <p:spPr>
          <a:xfrm>
            <a:off x="1146705" y="609601"/>
            <a:ext cx="3856037" cy="16398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5"/>
          <p:cNvSpPr txBox="1">
            <a:spLocks noGrp="1"/>
          </p:cNvSpPr>
          <p:nvPr>
            <p:ph type="body" idx="1"/>
          </p:nvPr>
        </p:nvSpPr>
        <p:spPr>
          <a:xfrm>
            <a:off x="5156200" y="592666"/>
            <a:ext cx="5891209" cy="5198534"/>
          </a:xfrm>
          <a:prstGeom prst="rect">
            <a:avLst/>
          </a:prstGeom>
          <a:noFill/>
          <a:ln>
            <a:noFill/>
          </a:ln>
        </p:spPr>
        <p:txBody>
          <a:bodyPr spcFirstLastPara="1" wrap="square" lIns="91425" tIns="45700" rIns="91425" bIns="45700" anchor="ctr" anchorCtr="0">
            <a:normAutofit/>
          </a:bodyPr>
          <a:lstStyle>
            <a:lvl1pPr marL="457200" lvl="0" indent="-371475" algn="l">
              <a:lnSpc>
                <a:spcPct val="120000"/>
              </a:lnSpc>
              <a:spcBef>
                <a:spcPts val="1000"/>
              </a:spcBef>
              <a:spcAft>
                <a:spcPts val="0"/>
              </a:spcAft>
              <a:buClr>
                <a:schemeClr val="lt1"/>
              </a:buClr>
              <a:buSzPts val="2250"/>
              <a:buChar char="•"/>
              <a:defRPr/>
            </a:lvl1pPr>
            <a:lvl2pPr marL="914400" lvl="1" indent="-371475" algn="l">
              <a:lnSpc>
                <a:spcPct val="120000"/>
              </a:lnSpc>
              <a:spcBef>
                <a:spcPts val="500"/>
              </a:spcBef>
              <a:spcAft>
                <a:spcPts val="0"/>
              </a:spcAft>
              <a:buClr>
                <a:schemeClr val="lt1"/>
              </a:buClr>
              <a:buSzPts val="2250"/>
              <a:buChar char="•"/>
              <a:defRPr/>
            </a:lvl2pPr>
            <a:lvl3pPr marL="1371600" lvl="2" indent="-371475" algn="l">
              <a:lnSpc>
                <a:spcPct val="120000"/>
              </a:lnSpc>
              <a:spcBef>
                <a:spcPts val="500"/>
              </a:spcBef>
              <a:spcAft>
                <a:spcPts val="0"/>
              </a:spcAft>
              <a:buClr>
                <a:schemeClr val="lt1"/>
              </a:buClr>
              <a:buSzPts val="2250"/>
              <a:buChar char="•"/>
              <a:defRPr/>
            </a:lvl3pPr>
            <a:lvl4pPr marL="1828800" lvl="3" indent="-371475" algn="l">
              <a:lnSpc>
                <a:spcPct val="120000"/>
              </a:lnSpc>
              <a:spcBef>
                <a:spcPts val="500"/>
              </a:spcBef>
              <a:spcAft>
                <a:spcPts val="0"/>
              </a:spcAft>
              <a:buClr>
                <a:schemeClr val="lt1"/>
              </a:buClr>
              <a:buSzPts val="2250"/>
              <a:buChar char="•"/>
              <a:defRPr/>
            </a:lvl4pPr>
            <a:lvl5pPr marL="2286000" lvl="4" indent="-371475" algn="l">
              <a:lnSpc>
                <a:spcPct val="120000"/>
              </a:lnSpc>
              <a:spcBef>
                <a:spcPts val="500"/>
              </a:spcBef>
              <a:spcAft>
                <a:spcPts val="0"/>
              </a:spcAft>
              <a:buClr>
                <a:schemeClr val="lt1"/>
              </a:buClr>
              <a:buSzPts val="2250"/>
              <a:buChar char="•"/>
              <a:defRPr/>
            </a:lvl5pPr>
            <a:lvl6pPr marL="2743200" lvl="5" indent="-371475" algn="l">
              <a:lnSpc>
                <a:spcPct val="120000"/>
              </a:lnSpc>
              <a:spcBef>
                <a:spcPts val="500"/>
              </a:spcBef>
              <a:spcAft>
                <a:spcPts val="0"/>
              </a:spcAft>
              <a:buClr>
                <a:schemeClr val="lt1"/>
              </a:buClr>
              <a:buSzPts val="2250"/>
              <a:buChar char="•"/>
              <a:defRPr/>
            </a:lvl6pPr>
            <a:lvl7pPr marL="3200400" lvl="6" indent="-371475" algn="l">
              <a:lnSpc>
                <a:spcPct val="120000"/>
              </a:lnSpc>
              <a:spcBef>
                <a:spcPts val="500"/>
              </a:spcBef>
              <a:spcAft>
                <a:spcPts val="0"/>
              </a:spcAft>
              <a:buClr>
                <a:schemeClr val="lt1"/>
              </a:buClr>
              <a:buSzPts val="2250"/>
              <a:buChar char="•"/>
              <a:defRPr/>
            </a:lvl7pPr>
            <a:lvl8pPr marL="3657600" lvl="7" indent="-371475" algn="l">
              <a:lnSpc>
                <a:spcPct val="120000"/>
              </a:lnSpc>
              <a:spcBef>
                <a:spcPts val="500"/>
              </a:spcBef>
              <a:spcAft>
                <a:spcPts val="0"/>
              </a:spcAft>
              <a:buClr>
                <a:schemeClr val="lt1"/>
              </a:buClr>
              <a:buSzPts val="2250"/>
              <a:buChar char="•"/>
              <a:defRPr/>
            </a:lvl8pPr>
            <a:lvl9pPr marL="4114800" lvl="8" indent="-371475" algn="l">
              <a:lnSpc>
                <a:spcPct val="120000"/>
              </a:lnSpc>
              <a:spcBef>
                <a:spcPts val="500"/>
              </a:spcBef>
              <a:spcAft>
                <a:spcPts val="0"/>
              </a:spcAft>
              <a:buClr>
                <a:schemeClr val="lt1"/>
              </a:buClr>
              <a:buSzPts val="2250"/>
              <a:buChar char="•"/>
              <a:defRPr/>
            </a:lvl9pPr>
          </a:lstStyle>
          <a:p>
            <a:endParaRPr/>
          </a:p>
        </p:txBody>
      </p:sp>
      <p:sp>
        <p:nvSpPr>
          <p:cNvPr id="166" name="Google Shape;166;p45"/>
          <p:cNvSpPr txBox="1">
            <a:spLocks noGrp="1"/>
          </p:cNvSpPr>
          <p:nvPr>
            <p:ph type="body" idx="2"/>
          </p:nvPr>
        </p:nvSpPr>
        <p:spPr>
          <a:xfrm>
            <a:off x="1146705" y="2249486"/>
            <a:ext cx="3856037" cy="354171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Clr>
                <a:schemeClr val="lt1"/>
              </a:buClr>
              <a:buSzPts val="2000"/>
              <a:buNone/>
              <a:defRPr sz="1600"/>
            </a:lvl1pPr>
            <a:lvl2pPr marL="914400" lvl="1" indent="-228600" algn="l">
              <a:lnSpc>
                <a:spcPct val="120000"/>
              </a:lnSpc>
              <a:spcBef>
                <a:spcPts val="500"/>
              </a:spcBef>
              <a:spcAft>
                <a:spcPts val="0"/>
              </a:spcAft>
              <a:buClr>
                <a:schemeClr val="lt1"/>
              </a:buClr>
              <a:buSzPts val="1750"/>
              <a:buNone/>
              <a:defRPr sz="1400"/>
            </a:lvl2pPr>
            <a:lvl3pPr marL="1371600" lvl="2" indent="-228600" algn="l">
              <a:lnSpc>
                <a:spcPct val="120000"/>
              </a:lnSpc>
              <a:spcBef>
                <a:spcPts val="500"/>
              </a:spcBef>
              <a:spcAft>
                <a:spcPts val="0"/>
              </a:spcAft>
              <a:buClr>
                <a:schemeClr val="lt1"/>
              </a:buClr>
              <a:buSzPts val="1500"/>
              <a:buNone/>
              <a:defRPr sz="1200"/>
            </a:lvl3pPr>
            <a:lvl4pPr marL="1828800" lvl="3" indent="-228600" algn="l">
              <a:lnSpc>
                <a:spcPct val="120000"/>
              </a:lnSpc>
              <a:spcBef>
                <a:spcPts val="500"/>
              </a:spcBef>
              <a:spcAft>
                <a:spcPts val="0"/>
              </a:spcAft>
              <a:buClr>
                <a:schemeClr val="lt1"/>
              </a:buClr>
              <a:buSzPts val="1250"/>
              <a:buNone/>
              <a:defRPr sz="1000"/>
            </a:lvl4pPr>
            <a:lvl5pPr marL="2286000" lvl="4" indent="-228600" algn="l">
              <a:lnSpc>
                <a:spcPct val="120000"/>
              </a:lnSpc>
              <a:spcBef>
                <a:spcPts val="500"/>
              </a:spcBef>
              <a:spcAft>
                <a:spcPts val="0"/>
              </a:spcAft>
              <a:buClr>
                <a:schemeClr val="lt1"/>
              </a:buClr>
              <a:buSzPts val="1250"/>
              <a:buNone/>
              <a:defRPr sz="1000"/>
            </a:lvl5pPr>
            <a:lvl6pPr marL="2743200" lvl="5" indent="-228600" algn="l">
              <a:lnSpc>
                <a:spcPct val="120000"/>
              </a:lnSpc>
              <a:spcBef>
                <a:spcPts val="500"/>
              </a:spcBef>
              <a:spcAft>
                <a:spcPts val="0"/>
              </a:spcAft>
              <a:buClr>
                <a:schemeClr val="lt1"/>
              </a:buClr>
              <a:buSzPts val="1250"/>
              <a:buNone/>
              <a:defRPr sz="1000"/>
            </a:lvl6pPr>
            <a:lvl7pPr marL="3200400" lvl="6" indent="-228600" algn="l">
              <a:lnSpc>
                <a:spcPct val="120000"/>
              </a:lnSpc>
              <a:spcBef>
                <a:spcPts val="500"/>
              </a:spcBef>
              <a:spcAft>
                <a:spcPts val="0"/>
              </a:spcAft>
              <a:buClr>
                <a:schemeClr val="lt1"/>
              </a:buClr>
              <a:buSzPts val="1250"/>
              <a:buNone/>
              <a:defRPr sz="1000"/>
            </a:lvl7pPr>
            <a:lvl8pPr marL="3657600" lvl="7" indent="-228600" algn="l">
              <a:lnSpc>
                <a:spcPct val="120000"/>
              </a:lnSpc>
              <a:spcBef>
                <a:spcPts val="500"/>
              </a:spcBef>
              <a:spcAft>
                <a:spcPts val="0"/>
              </a:spcAft>
              <a:buClr>
                <a:schemeClr val="lt1"/>
              </a:buClr>
              <a:buSzPts val="1250"/>
              <a:buNone/>
              <a:defRPr sz="1000"/>
            </a:lvl8pPr>
            <a:lvl9pPr marL="4114800" lvl="8" indent="-228600" algn="l">
              <a:lnSpc>
                <a:spcPct val="120000"/>
              </a:lnSpc>
              <a:spcBef>
                <a:spcPts val="500"/>
              </a:spcBef>
              <a:spcAft>
                <a:spcPts val="0"/>
              </a:spcAft>
              <a:buClr>
                <a:schemeClr val="lt1"/>
              </a:buClr>
              <a:buSzPts val="1250"/>
              <a:buNone/>
              <a:defRPr sz="1000"/>
            </a:lvl9pPr>
          </a:lstStyle>
          <a:p>
            <a:endParaRPr/>
          </a:p>
        </p:txBody>
      </p:sp>
      <p:sp>
        <p:nvSpPr>
          <p:cNvPr id="167" name="Google Shape;167;p45"/>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5"/>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5"/>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36" descr="\\DROBO-FS\QuickDrops\JB\PPTX NG\Droplets\LightingOverlay.png"/>
          <p:cNvPicPr preferRelativeResize="0"/>
          <p:nvPr/>
        </p:nvPicPr>
        <p:blipFill rotWithShape="1">
          <a:blip r:embed="rId19">
            <a:alphaModFix amt="30000"/>
          </a:blip>
          <a:srcRect/>
          <a:stretch/>
        </p:blipFill>
        <p:spPr>
          <a:xfrm>
            <a:off x="0" y="-1"/>
            <a:ext cx="12192003" cy="6858001"/>
          </a:xfrm>
          <a:prstGeom prst="rect">
            <a:avLst/>
          </a:prstGeom>
          <a:noFill/>
          <a:ln>
            <a:noFill/>
          </a:ln>
        </p:spPr>
      </p:pic>
      <p:grpSp>
        <p:nvGrpSpPr>
          <p:cNvPr id="7" name="Google Shape;7;p36"/>
          <p:cNvGrpSpPr/>
          <p:nvPr/>
        </p:nvGrpSpPr>
        <p:grpSpPr>
          <a:xfrm>
            <a:off x="-14288" y="0"/>
            <a:ext cx="12053888" cy="6858001"/>
            <a:chOff x="-14288" y="0"/>
            <a:chExt cx="12053888" cy="6858001"/>
          </a:xfrm>
        </p:grpSpPr>
        <p:grpSp>
          <p:nvGrpSpPr>
            <p:cNvPr id="8" name="Google Shape;8;p36"/>
            <p:cNvGrpSpPr/>
            <p:nvPr/>
          </p:nvGrpSpPr>
          <p:grpSpPr>
            <a:xfrm>
              <a:off x="-14288" y="0"/>
              <a:ext cx="1220788" cy="6858001"/>
              <a:chOff x="-14288" y="0"/>
              <a:chExt cx="1220788" cy="6858001"/>
            </a:xfrm>
          </p:grpSpPr>
          <p:sp>
            <p:nvSpPr>
              <p:cNvPr id="9" name="Google Shape;9;p36"/>
              <p:cNvSpPr/>
              <p:nvPr/>
            </p:nvSpPr>
            <p:spPr>
              <a:xfrm>
                <a:off x="114300" y="4763"/>
                <a:ext cx="23813" cy="2181225"/>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6"/>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6"/>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6"/>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2A7AD0"/>
                  </a:gs>
                </a:gsLst>
                <a:lin ang="5400000" scaled="0"/>
              </a:gradFill>
              <a:ln>
                <a:noFill/>
              </a:ln>
            </p:spPr>
            <p:txBody>
              <a:bodyPr/>
              <a:lstStyle/>
              <a:p>
                <a:endParaRPr lang="en-CA"/>
              </a:p>
            </p:txBody>
          </p:sp>
          <p:sp>
            <p:nvSpPr>
              <p:cNvPr id="13" name="Google Shape;13;p36"/>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6"/>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2A7AD0"/>
                  </a:gs>
                </a:gsLst>
                <a:lin ang="5400000" scaled="0"/>
              </a:gradFill>
              <a:ln>
                <a:noFill/>
              </a:ln>
            </p:spPr>
            <p:txBody>
              <a:bodyPr/>
              <a:lstStyle/>
              <a:p>
                <a:endParaRPr lang="en-CA"/>
              </a:p>
            </p:txBody>
          </p:sp>
          <p:sp>
            <p:nvSpPr>
              <p:cNvPr id="15" name="Google Shape;15;p36"/>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2A7AD0"/>
                  </a:gs>
                </a:gsLst>
                <a:lin ang="5400000" scaled="0"/>
              </a:gradFill>
              <a:ln>
                <a:noFill/>
              </a:ln>
            </p:spPr>
            <p:txBody>
              <a:bodyPr/>
              <a:lstStyle/>
              <a:p>
                <a:endParaRPr lang="en-CA"/>
              </a:p>
            </p:txBody>
          </p:sp>
          <p:sp>
            <p:nvSpPr>
              <p:cNvPr id="16" name="Google Shape;16;p36"/>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6"/>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6"/>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2A7AD0"/>
                  </a:gs>
                </a:gsLst>
                <a:lin ang="5400000" scaled="0"/>
              </a:gradFill>
              <a:ln>
                <a:noFill/>
              </a:ln>
            </p:spPr>
            <p:txBody>
              <a:bodyPr/>
              <a:lstStyle/>
              <a:p>
                <a:endParaRPr lang="en-CA"/>
              </a:p>
            </p:txBody>
          </p:sp>
          <p:sp>
            <p:nvSpPr>
              <p:cNvPr id="19" name="Google Shape;19;p36"/>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0" name="Google Shape;20;p36"/>
              <p:cNvCxnSpPr/>
              <p:nvPr/>
            </p:nvCxnSpPr>
            <p:spPr>
              <a:xfrm>
                <a:off x="-4763" y="9525"/>
                <a:ext cx="0" cy="0"/>
              </a:xfrm>
              <a:prstGeom prst="straightConnector1">
                <a:avLst/>
              </a:prstGeom>
              <a:gradFill>
                <a:gsLst>
                  <a:gs pos="0">
                    <a:schemeClr val="lt2"/>
                  </a:gs>
                  <a:gs pos="100000">
                    <a:srgbClr val="2A7AD0"/>
                  </a:gs>
                </a:gsLst>
                <a:lin ang="5400000" scaled="0"/>
              </a:gradFill>
              <a:ln w="9525" cap="flat" cmpd="sng">
                <a:solidFill>
                  <a:srgbClr val="FFFFFF"/>
                </a:solidFill>
                <a:prstDash val="solid"/>
                <a:miter lim="800000"/>
                <a:headEnd type="none" w="sm" len="sm"/>
                <a:tailEnd type="none" w="sm" len="sm"/>
              </a:ln>
            </p:spPr>
          </p:cxnSp>
          <p:sp>
            <p:nvSpPr>
              <p:cNvPr id="21" name="Google Shape;21;p36"/>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lt2"/>
                  </a:gs>
                  <a:gs pos="100000">
                    <a:srgbClr val="2A7AD0"/>
                  </a:gs>
                </a:gsLst>
                <a:lin ang="5400000" scaled="0"/>
              </a:gradFill>
              <a:ln>
                <a:noFill/>
              </a:ln>
            </p:spPr>
            <p:txBody>
              <a:bodyPr/>
              <a:lstStyle/>
              <a:p>
                <a:endParaRPr lang="en-CA"/>
              </a:p>
            </p:txBody>
          </p:sp>
          <p:sp>
            <p:nvSpPr>
              <p:cNvPr id="22" name="Google Shape;22;p36"/>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2A7AD0"/>
                  </a:gs>
                </a:gsLst>
                <a:lin ang="5400000" scaled="0"/>
              </a:gradFill>
              <a:ln>
                <a:noFill/>
              </a:ln>
            </p:spPr>
            <p:txBody>
              <a:bodyPr/>
              <a:lstStyle/>
              <a:p>
                <a:endParaRPr lang="en-CA"/>
              </a:p>
            </p:txBody>
          </p:sp>
          <p:sp>
            <p:nvSpPr>
              <p:cNvPr id="23" name="Google Shape;23;p36"/>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2A7AD0"/>
                  </a:gs>
                </a:gsLst>
                <a:lin ang="5400000" scaled="0"/>
              </a:gradFill>
              <a:ln>
                <a:noFill/>
              </a:ln>
            </p:spPr>
            <p:txBody>
              <a:bodyPr/>
              <a:lstStyle/>
              <a:p>
                <a:endParaRPr lang="en-CA"/>
              </a:p>
            </p:txBody>
          </p:sp>
          <p:sp>
            <p:nvSpPr>
              <p:cNvPr id="24" name="Google Shape;24;p36"/>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6"/>
              <p:cNvSpPr/>
              <p:nvPr/>
            </p:nvSpPr>
            <p:spPr>
              <a:xfrm>
                <a:off x="133350" y="4662488"/>
                <a:ext cx="23813" cy="2181225"/>
              </a:xfrm>
              <a:prstGeom prst="rect">
                <a:avLst/>
              </a:pr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36"/>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2A7AD0"/>
                  </a:gs>
                </a:gsLst>
                <a:lin ang="5400000" scaled="0"/>
              </a:gradFill>
              <a:ln>
                <a:noFill/>
              </a:ln>
            </p:spPr>
            <p:txBody>
              <a:bodyPr/>
              <a:lstStyle/>
              <a:p>
                <a:endParaRPr lang="en-CA"/>
              </a:p>
            </p:txBody>
          </p:sp>
          <p:sp>
            <p:nvSpPr>
              <p:cNvPr id="27" name="Google Shape;27;p36"/>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36"/>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2A7AD0"/>
                  </a:gs>
                </a:gsLst>
                <a:lin ang="5400000" scaled="0"/>
              </a:gradFill>
              <a:ln>
                <a:noFill/>
              </a:ln>
            </p:spPr>
            <p:txBody>
              <a:bodyPr/>
              <a:lstStyle/>
              <a:p>
                <a:endParaRPr lang="en-CA"/>
              </a:p>
            </p:txBody>
          </p:sp>
          <p:sp>
            <p:nvSpPr>
              <p:cNvPr id="29" name="Google Shape;29;p36"/>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36"/>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2A7AD0"/>
                  </a:gs>
                </a:gsLst>
                <a:lin ang="5400000" scaled="0"/>
              </a:gradFill>
              <a:ln>
                <a:noFill/>
              </a:ln>
            </p:spPr>
            <p:txBody>
              <a:bodyPr/>
              <a:lstStyle/>
              <a:p>
                <a:endParaRPr lang="en-CA"/>
              </a:p>
            </p:txBody>
          </p:sp>
          <p:sp>
            <p:nvSpPr>
              <p:cNvPr id="31" name="Google Shape;31;p36"/>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2A7AD0"/>
                  </a:gs>
                </a:gsLst>
                <a:lin ang="5400000" scaled="0"/>
              </a:gradFill>
              <a:ln>
                <a:noFill/>
              </a:ln>
            </p:spPr>
            <p:txBody>
              <a:bodyPr/>
              <a:lstStyle/>
              <a:p>
                <a:endParaRPr lang="en-CA"/>
              </a:p>
            </p:txBody>
          </p:sp>
          <p:sp>
            <p:nvSpPr>
              <p:cNvPr id="32" name="Google Shape;32;p36"/>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36"/>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6"/>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2A7AD0"/>
                  </a:gs>
                </a:gsLst>
                <a:lin ang="5400000" scaled="0"/>
              </a:gradFill>
              <a:ln>
                <a:noFill/>
              </a:ln>
            </p:spPr>
            <p:txBody>
              <a:bodyPr/>
              <a:lstStyle/>
              <a:p>
                <a:endParaRPr lang="en-CA"/>
              </a:p>
            </p:txBody>
          </p:sp>
          <p:sp>
            <p:nvSpPr>
              <p:cNvPr id="35" name="Google Shape;35;p36"/>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2A7AD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6" name="Google Shape;36;p36"/>
            <p:cNvGrpSpPr/>
            <p:nvPr/>
          </p:nvGrpSpPr>
          <p:grpSpPr>
            <a:xfrm>
              <a:off x="11364912" y="0"/>
              <a:ext cx="674688" cy="6848476"/>
              <a:chOff x="11364912" y="0"/>
              <a:chExt cx="674688" cy="6848476"/>
            </a:xfrm>
          </p:grpSpPr>
          <p:sp>
            <p:nvSpPr>
              <p:cNvPr id="37" name="Google Shape;37;p36"/>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E8E8E8">
                      <a:alpha val="80000"/>
                    </a:srgbClr>
                  </a:gs>
                  <a:gs pos="100000">
                    <a:srgbClr val="2A7AD0">
                      <a:alpha val="60000"/>
                    </a:srgbClr>
                  </a:gs>
                </a:gsLst>
                <a:lin ang="5400000" scaled="0"/>
              </a:gradFill>
              <a:ln>
                <a:noFill/>
              </a:ln>
            </p:spPr>
            <p:txBody>
              <a:bodyPr/>
              <a:lstStyle/>
              <a:p>
                <a:endParaRPr lang="en-CA"/>
              </a:p>
            </p:txBody>
          </p:sp>
          <p:sp>
            <p:nvSpPr>
              <p:cNvPr id="38" name="Google Shape;38;p36"/>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36"/>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36"/>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E8E8E8">
                      <a:alpha val="80000"/>
                    </a:srgbClr>
                  </a:gs>
                  <a:gs pos="100000">
                    <a:srgbClr val="2A7AD0">
                      <a:alpha val="60000"/>
                    </a:srgbClr>
                  </a:gs>
                </a:gsLst>
                <a:lin ang="5400000" scaled="0"/>
              </a:gradFill>
              <a:ln>
                <a:noFill/>
              </a:ln>
            </p:spPr>
            <p:txBody>
              <a:bodyPr/>
              <a:lstStyle/>
              <a:p>
                <a:endParaRPr lang="en-CA"/>
              </a:p>
            </p:txBody>
          </p:sp>
          <p:sp>
            <p:nvSpPr>
              <p:cNvPr id="41" name="Google Shape;41;p36"/>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6"/>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E8E8E8">
                      <a:alpha val="80000"/>
                    </a:srgbClr>
                  </a:gs>
                  <a:gs pos="100000">
                    <a:srgbClr val="2A7AD0">
                      <a:alpha val="60000"/>
                    </a:srgbClr>
                  </a:gs>
                </a:gsLst>
                <a:lin ang="5400000" scaled="0"/>
              </a:gradFill>
              <a:ln>
                <a:noFill/>
              </a:ln>
            </p:spPr>
            <p:txBody>
              <a:bodyPr/>
              <a:lstStyle/>
              <a:p>
                <a:endParaRPr lang="en-CA"/>
              </a:p>
            </p:txBody>
          </p:sp>
          <p:sp>
            <p:nvSpPr>
              <p:cNvPr id="43" name="Google Shape;43;p36"/>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6"/>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E8E8E8">
                      <a:alpha val="80000"/>
                    </a:srgbClr>
                  </a:gs>
                  <a:gs pos="100000">
                    <a:srgbClr val="2A7AD0">
                      <a:alpha val="60000"/>
                    </a:srgbClr>
                  </a:gs>
                </a:gsLst>
                <a:lin ang="5400000" scaled="0"/>
              </a:gradFill>
              <a:ln>
                <a:noFill/>
              </a:ln>
            </p:spPr>
            <p:txBody>
              <a:bodyPr/>
              <a:lstStyle/>
              <a:p>
                <a:endParaRPr lang="en-CA"/>
              </a:p>
            </p:txBody>
          </p:sp>
          <p:sp>
            <p:nvSpPr>
              <p:cNvPr id="45" name="Google Shape;45;p36"/>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36"/>
              <p:cNvSpPr/>
              <p:nvPr/>
            </p:nvSpPr>
            <p:spPr>
              <a:xfrm>
                <a:off x="11939587" y="6596063"/>
                <a:ext cx="23813" cy="252413"/>
              </a:xfrm>
              <a:prstGeom prst="rect">
                <a:avLst/>
              </a:prstGeom>
              <a:gradFill>
                <a:gsLst>
                  <a:gs pos="0">
                    <a:srgbClr val="E8E8E8">
                      <a:alpha val="80000"/>
                    </a:srgbClr>
                  </a:gs>
                  <a:gs pos="100000">
                    <a:srgbClr val="2A7AD0">
                      <a:alpha val="60000"/>
                    </a:srgbClr>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7" name="Google Shape;47;p3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wentieth Century"/>
              <a:buNone/>
              <a:defRPr sz="36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36"/>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lvl1pPr marL="457200" marR="0" lvl="0" indent="-419100" algn="l" rtl="0">
              <a:lnSpc>
                <a:spcPct val="120000"/>
              </a:lnSpc>
              <a:spcBef>
                <a:spcPts val="1000"/>
              </a:spcBef>
              <a:spcAft>
                <a:spcPts val="0"/>
              </a:spcAft>
              <a:buClr>
                <a:schemeClr val="lt1"/>
              </a:buClr>
              <a:buSzPts val="3000"/>
              <a:buFont typeface="Arial"/>
              <a:buChar char="•"/>
              <a:defRPr sz="2400" b="0" i="0" u="none" strike="noStrike" cap="none">
                <a:solidFill>
                  <a:schemeClr val="lt1"/>
                </a:solidFill>
                <a:latin typeface="Twentieth Century"/>
                <a:ea typeface="Twentieth Century"/>
                <a:cs typeface="Twentieth Century"/>
                <a:sym typeface="Twentieth Century"/>
              </a:defRPr>
            </a:lvl1pPr>
            <a:lvl2pPr marL="914400" marR="0" lvl="1" indent="-387350" algn="l" rtl="0">
              <a:lnSpc>
                <a:spcPct val="120000"/>
              </a:lnSpc>
              <a:spcBef>
                <a:spcPts val="500"/>
              </a:spcBef>
              <a:spcAft>
                <a:spcPts val="0"/>
              </a:spcAft>
              <a:buClr>
                <a:schemeClr val="lt1"/>
              </a:buClr>
              <a:buSzPts val="2500"/>
              <a:buFont typeface="Arial"/>
              <a:buChar char="•"/>
              <a:defRPr sz="2000" b="0" i="0" u="none" strike="noStrike" cap="none">
                <a:solidFill>
                  <a:schemeClr val="lt1"/>
                </a:solidFill>
                <a:latin typeface="Twentieth Century"/>
                <a:ea typeface="Twentieth Century"/>
                <a:cs typeface="Twentieth Century"/>
                <a:sym typeface="Twentieth Century"/>
              </a:defRPr>
            </a:lvl2pPr>
            <a:lvl3pPr marL="1371600" marR="0" lvl="2" indent="-371475" algn="l" rtl="0">
              <a:lnSpc>
                <a:spcPct val="120000"/>
              </a:lnSpc>
              <a:spcBef>
                <a:spcPts val="500"/>
              </a:spcBef>
              <a:spcAft>
                <a:spcPts val="0"/>
              </a:spcAft>
              <a:buClr>
                <a:schemeClr val="lt1"/>
              </a:buClr>
              <a:buSzPts val="2250"/>
              <a:buFont typeface="Arial"/>
              <a:buChar char="•"/>
              <a:defRPr sz="1800" b="0" i="0" u="none" strike="noStrike" cap="none">
                <a:solidFill>
                  <a:schemeClr val="lt1"/>
                </a:solidFill>
                <a:latin typeface="Twentieth Century"/>
                <a:ea typeface="Twentieth Century"/>
                <a:cs typeface="Twentieth Century"/>
                <a:sym typeface="Twentieth Century"/>
              </a:defRPr>
            </a:lvl3pPr>
            <a:lvl4pPr marL="1828800" marR="0" lvl="3"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4pPr>
            <a:lvl5pPr marL="2286000" marR="0" lvl="4" indent="-355600" algn="l" rtl="0">
              <a:lnSpc>
                <a:spcPct val="120000"/>
              </a:lnSpc>
              <a:spcBef>
                <a:spcPts val="500"/>
              </a:spcBef>
              <a:spcAft>
                <a:spcPts val="0"/>
              </a:spcAft>
              <a:buClr>
                <a:schemeClr val="lt1"/>
              </a:buClr>
              <a:buSzPts val="2000"/>
              <a:buFont typeface="Arial"/>
              <a:buChar char="•"/>
              <a:defRPr sz="1600" b="0" i="0" u="none" strike="noStrike" cap="none">
                <a:solidFill>
                  <a:schemeClr val="lt1"/>
                </a:solidFill>
                <a:latin typeface="Twentieth Century"/>
                <a:ea typeface="Twentieth Century"/>
                <a:cs typeface="Twentieth Century"/>
                <a:sym typeface="Twentieth Century"/>
              </a:defRPr>
            </a:lvl5pPr>
            <a:lvl6pPr marL="2743200" marR="0" lvl="5"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39725" algn="l" rtl="0">
              <a:lnSpc>
                <a:spcPct val="120000"/>
              </a:lnSpc>
              <a:spcBef>
                <a:spcPts val="500"/>
              </a:spcBef>
              <a:spcAft>
                <a:spcPts val="0"/>
              </a:spcAft>
              <a:buClr>
                <a:schemeClr val="lt1"/>
              </a:buClr>
              <a:buSzPts val="1750"/>
              <a:buFont typeface="Arial"/>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49" name="Google Shape;49;p36"/>
          <p:cNvSpPr txBox="1">
            <a:spLocks noGrp="1"/>
          </p:cNvSpPr>
          <p:nvPr>
            <p:ph type="dt" idx="10"/>
          </p:nvPr>
        </p:nvSpPr>
        <p:spPr>
          <a:xfrm>
            <a:off x="7456921" y="5883276"/>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0" name="Google Shape;50;p36"/>
          <p:cNvSpPr txBox="1">
            <a:spLocks noGrp="1"/>
          </p:cNvSpPr>
          <p:nvPr>
            <p:ph type="ftr" idx="11"/>
          </p:nvPr>
        </p:nvSpPr>
        <p:spPr>
          <a:xfrm>
            <a:off x="1141411" y="5883275"/>
            <a:ext cx="623930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1" name="Google Shape;51;p36"/>
          <p:cNvSpPr txBox="1">
            <a:spLocks noGrp="1"/>
          </p:cNvSpPr>
          <p:nvPr>
            <p:ph type="sldNum" idx="12"/>
          </p:nvPr>
        </p:nvSpPr>
        <p:spPr>
          <a:xfrm>
            <a:off x="10276321" y="5883274"/>
            <a:ext cx="77108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CA"/>
              <a:t>‹#›</a:t>
            </a:fld>
            <a:endParaRPr/>
          </a:p>
        </p:txBody>
      </p:sp>
      <p:pic>
        <p:nvPicPr>
          <p:cNvPr id="52" name="Google Shape;52;p36" descr="A logo of a hockey team&#10;&#10;Description automatically generated"/>
          <p:cNvPicPr preferRelativeResize="0"/>
          <p:nvPr/>
        </p:nvPicPr>
        <p:blipFill rotWithShape="1">
          <a:blip r:embed="rId20">
            <a:alphaModFix amt="15000"/>
          </a:blip>
          <a:srcRect/>
          <a:stretch/>
        </p:blipFill>
        <p:spPr>
          <a:xfrm>
            <a:off x="968940" y="0"/>
            <a:ext cx="10254119"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pmha.ca/Contact/111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pmha.ca/Pages/1796/Communication_Mode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pmha.ca/Public/Documents/Managers/Completing_a_Travel_Permit_in_Spordal.pdf?utm_source=links&amp;utm_medium=web&amp;utm_campaign=links-pa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lcmhl.ca/Pages/1191/Obtaining_a_TTM_Accoun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pmha.ca/Link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pmha.ca/Librarie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lcmhl.ca/Pages/1193/Game_Switches_and_Reschedul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hockeyeasternontario.ca/bench-staff/coaches/certification-qualification-requirement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hockeyeasternontario.ca/media/4fqprgwy/6161-u7-player-pathway-policy.pdf" TargetMode="External"/><Relationship Id="rId7" Type="http://schemas.openxmlformats.org/officeDocument/2006/relationships/hyperlink" Target="https://www.hockeyeasternontario.ca/media/2gvpajaz/u15-player-pathway-policy-rev-july-2025.pdf"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s://www.hockeyeasternontario.ca/media/ar0jx1ky/u13-player-pathway-policy-rev-july-2025.pdf" TargetMode="External"/><Relationship Id="rId5" Type="http://schemas.openxmlformats.org/officeDocument/2006/relationships/hyperlink" Target="https://www.hockeyeasternontario.ca/media/2rbkxs2e/u11-pp-revision-oct-7-2024.pdf" TargetMode="External"/><Relationship Id="rId4" Type="http://schemas.openxmlformats.org/officeDocument/2006/relationships/hyperlink" Target="https://www.hockeyeasternontario.ca/media/5bjjmqv0/heo_u9_policy-policy-nov-2024.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coach.mentor@cpmha.ca"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icehockeysystems.com/"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page.spordle.com/heo/clinic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mailto:coach.mentor@cpmha.ca" TargetMode="External"/><Relationship Id="rId3" Type="http://schemas.openxmlformats.org/officeDocument/2006/relationships/hyperlink" Target="https://www.icehockeysystems.com/" TargetMode="External"/><Relationship Id="rId7" Type="http://schemas.openxmlformats.org/officeDocument/2006/relationships/hyperlink" Target="https://page.spordle.com/heo/clinic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s://www.hockeycanada.ca/en-ca/hockey-programs/drill-hub/under-9" TargetMode="External"/><Relationship Id="rId5" Type="http://schemas.openxmlformats.org/officeDocument/2006/relationships/hyperlink" Target="https://www.hockeycanada.ca/en-ca/hockey-programs/drill-hub/under-7" TargetMode="External"/><Relationship Id="rId4" Type="http://schemas.openxmlformats.org/officeDocument/2006/relationships/hyperlink" Target="https://www.hockeycanada.ca/en-ca/hockey-programs/drill-hub"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ockeyeasternontario.ca/vulnerable-sector-chec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google.ca/search?q=HEO+Maltreatment+youtube&amp;sca_esv=5bf84f1c9db1b0c0&amp;source=hp&amp;ei=C98FZ-OkEfnsptQP2NLIsQM&amp;iflsig=AL9hbdgAAAAAZwXtG8v5zHFfxdVin-KsjsvQG7ESsDWU&amp;ved=0ahUKEwij1oe1lYCJAxV5tokEHVgpMjYQ4dUDCA8&amp;uact=5&amp;oq=HEO+Maltreatment+youtube&amp;gs_lp=Egdnd3Mtd2l6IhhIRU8gTWFsdHJlYXRtZW50IHlvdXR1YmUyBRAhGKABSNstUNMLWOYqcAJ4AJABAJgBogGgAfQHqgEDMy42uAEDyAEA-AEC-AEBmAILoAKVCKgCCsICEBAuGAMY5QIY6gIYjAMYjwHCAhAQABgDGOUCGOoCGIwDGI8BwgIGEAAYFhgewgILEAAYgAQYhgMYigXCAggQABiABBiiBMICBxAhGKABGAqYAwiSBwM1LjagB9sa&amp;sclient=gws-wiz#fpstate=ive&amp;vld=cid:d88b5d8e,vid:VSppiba4wQY,st:0"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
          <p:cNvSpPr txBox="1">
            <a:spLocks noGrp="1"/>
          </p:cNvSpPr>
          <p:nvPr>
            <p:ph type="title"/>
          </p:nvPr>
        </p:nvSpPr>
        <p:spPr>
          <a:xfrm>
            <a:off x="1141411" y="1419226"/>
            <a:ext cx="9906000" cy="28527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Twentieth Century"/>
              <a:buNone/>
            </a:pPr>
            <a:r>
              <a:rPr lang="en-CA" dirty="0"/>
              <a:t>CPMHA MANAGERS &amp; COACHES MEETING</a:t>
            </a:r>
            <a:br>
              <a:rPr lang="en-CA" dirty="0"/>
            </a:br>
            <a:br>
              <a:rPr lang="en-CA" dirty="0"/>
            </a:br>
            <a:r>
              <a:rPr lang="en-CA" dirty="0"/>
              <a:t>5 OCT 2025</a:t>
            </a:r>
            <a:br>
              <a:rPr lang="en-CA" dirty="0"/>
            </a:br>
            <a:br>
              <a:rPr lang="en-CA" dirty="0"/>
            </a:br>
            <a:br>
              <a:rPr lang="en-CA" dirty="0"/>
            </a:br>
            <a:endParaRPr dirty="0"/>
          </a:p>
        </p:txBody>
      </p:sp>
      <p:sp>
        <p:nvSpPr>
          <p:cNvPr id="236" name="Google Shape;236;p1"/>
          <p:cNvSpPr txBox="1">
            <a:spLocks noGrp="1"/>
          </p:cNvSpPr>
          <p:nvPr>
            <p:ph type="body" idx="1"/>
          </p:nvPr>
        </p:nvSpPr>
        <p:spPr>
          <a:xfrm>
            <a:off x="1141411" y="4424362"/>
            <a:ext cx="9906000" cy="2041752"/>
          </a:xfrm>
          <a:prstGeom prst="rect">
            <a:avLst/>
          </a:prstGeom>
          <a:noFill/>
          <a:ln>
            <a:noFill/>
          </a:ln>
        </p:spPr>
        <p:txBody>
          <a:bodyPr spcFirstLastPara="1" wrap="square" lIns="91425" tIns="45700" rIns="91425" bIns="45700" anchor="t" anchorCtr="0">
            <a:normAutofit/>
          </a:bodyPr>
          <a:lstStyle/>
          <a:p>
            <a:pPr marL="514350" lvl="0" indent="-285750" algn="l" rtl="0">
              <a:lnSpc>
                <a:spcPct val="120000"/>
              </a:lnSpc>
              <a:spcBef>
                <a:spcPts val="1000"/>
              </a:spcBef>
              <a:spcAft>
                <a:spcPts val="0"/>
              </a:spcAft>
              <a:buSzPts val="2250"/>
              <a:buFont typeface="Arial"/>
              <a:buChar char="•"/>
            </a:pPr>
            <a:r>
              <a:rPr lang="en-CA"/>
              <a:t>References </a:t>
            </a:r>
            <a:endParaRPr/>
          </a:p>
          <a:p>
            <a:pPr marL="971550" lvl="1" indent="-285750" algn="l" rtl="0">
              <a:lnSpc>
                <a:spcPct val="120000"/>
              </a:lnSpc>
              <a:spcBef>
                <a:spcPts val="500"/>
              </a:spcBef>
              <a:spcAft>
                <a:spcPts val="0"/>
              </a:spcAft>
              <a:buSzPts val="2250"/>
              <a:buFont typeface="Arial"/>
              <a:buChar char="•"/>
            </a:pPr>
            <a:r>
              <a:rPr lang="en-CA"/>
              <a:t>CPMHA Constitution V11.2</a:t>
            </a:r>
            <a:endParaRPr/>
          </a:p>
          <a:p>
            <a:pPr marL="971550" lvl="1" indent="-285750" algn="l" rtl="0">
              <a:lnSpc>
                <a:spcPct val="120000"/>
              </a:lnSpc>
              <a:spcBef>
                <a:spcPts val="500"/>
              </a:spcBef>
              <a:spcAft>
                <a:spcPts val="0"/>
              </a:spcAft>
              <a:buSzPts val="2250"/>
              <a:buFont typeface="Arial"/>
              <a:buChar char="•"/>
            </a:pPr>
            <a:r>
              <a:rPr lang="en-CA"/>
              <a:t>CPMHA Team Handbook V1.1</a:t>
            </a:r>
            <a:endParaRPr/>
          </a:p>
          <a:p>
            <a:pPr marL="971550" lvl="1" indent="-285750" algn="l" rtl="0">
              <a:lnSpc>
                <a:spcPct val="120000"/>
              </a:lnSpc>
              <a:spcBef>
                <a:spcPts val="500"/>
              </a:spcBef>
              <a:spcAft>
                <a:spcPts val="0"/>
              </a:spcAft>
              <a:buSzPts val="2250"/>
              <a:buFont typeface="Arial"/>
              <a:buChar char="•"/>
            </a:pPr>
            <a:r>
              <a:rPr lang="en-CA"/>
              <a:t>HEO By-Laws and Policies</a:t>
            </a:r>
            <a:endParaRPr/>
          </a:p>
          <a:p>
            <a:pPr marL="971550" lvl="1" indent="-142875" algn="l" rtl="0">
              <a:lnSpc>
                <a:spcPct val="120000"/>
              </a:lnSpc>
              <a:spcBef>
                <a:spcPts val="500"/>
              </a:spcBef>
              <a:spcAft>
                <a:spcPts val="0"/>
              </a:spcAft>
              <a:buSzPts val="225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7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Head Coach Roles and Responsibilities</a:t>
            </a:r>
            <a:br>
              <a:rPr lang="en-CA"/>
            </a:br>
            <a:endParaRPr/>
          </a:p>
        </p:txBody>
      </p:sp>
      <p:sp>
        <p:nvSpPr>
          <p:cNvPr id="296" name="Google Shape;296;p72"/>
          <p:cNvSpPr txBox="1">
            <a:spLocks noGrp="1"/>
          </p:cNvSpPr>
          <p:nvPr>
            <p:ph type="body" idx="1"/>
          </p:nvPr>
        </p:nvSpPr>
        <p:spPr>
          <a:xfrm>
            <a:off x="1141425" y="1524446"/>
            <a:ext cx="9906000" cy="4684500"/>
          </a:xfrm>
          <a:prstGeom prst="rect">
            <a:avLst/>
          </a:prstGeom>
          <a:noFill/>
          <a:ln>
            <a:noFill/>
          </a:ln>
        </p:spPr>
        <p:txBody>
          <a:bodyPr spcFirstLastPara="1" wrap="square" lIns="91425" tIns="45700" rIns="91425" bIns="45700" anchor="t" anchorCtr="0">
            <a:noAutofit/>
          </a:bodyPr>
          <a:lstStyle/>
          <a:p>
            <a:pPr marL="457200" lvl="0" indent="-364692" algn="l" rtl="0">
              <a:lnSpc>
                <a:spcPct val="110000"/>
              </a:lnSpc>
              <a:spcBef>
                <a:spcPts val="0"/>
              </a:spcBef>
              <a:spcAft>
                <a:spcPts val="0"/>
              </a:spcAft>
              <a:buSzPts val="2450"/>
              <a:buChar char="•"/>
            </a:pPr>
            <a:r>
              <a:rPr lang="en-CA" sz="1520"/>
              <a:t>Attend the LCMHL Mandatory Coaches and Managers Meeting (October 14).</a:t>
            </a:r>
            <a:endParaRPr sz="1520"/>
          </a:p>
          <a:p>
            <a:pPr marL="457200" lvl="0" indent="-364692" algn="l" rtl="0">
              <a:lnSpc>
                <a:spcPct val="110000"/>
              </a:lnSpc>
              <a:spcBef>
                <a:spcPts val="1000"/>
              </a:spcBef>
              <a:spcAft>
                <a:spcPts val="0"/>
              </a:spcAft>
              <a:buSzPts val="2450"/>
              <a:buChar char="•"/>
            </a:pPr>
            <a:r>
              <a:rPr lang="en-CA" sz="1520"/>
              <a:t>Be organized, consistent, fair, and available to players, staff, and parents.</a:t>
            </a:r>
            <a:endParaRPr sz="1520"/>
          </a:p>
          <a:p>
            <a:pPr marL="457200" lvl="0" indent="-364692" algn="l" rtl="0">
              <a:lnSpc>
                <a:spcPct val="110000"/>
              </a:lnSpc>
              <a:spcBef>
                <a:spcPts val="1000"/>
              </a:spcBef>
              <a:spcAft>
                <a:spcPts val="0"/>
              </a:spcAft>
              <a:buClr>
                <a:schemeClr val="lt1"/>
              </a:buClr>
              <a:buSzPts val="2450"/>
              <a:buChar char="•"/>
            </a:pPr>
            <a:r>
              <a:rPr lang="en-CA" sz="1520"/>
              <a:t>Plan and conduct well-organized, appropriate practices that contribute to player development.</a:t>
            </a:r>
            <a:endParaRPr sz="1520"/>
          </a:p>
          <a:p>
            <a:pPr marL="457200" lvl="0" indent="-364692" algn="l" rtl="0">
              <a:lnSpc>
                <a:spcPct val="110000"/>
              </a:lnSpc>
              <a:spcBef>
                <a:spcPts val="1000"/>
              </a:spcBef>
              <a:spcAft>
                <a:spcPts val="0"/>
              </a:spcAft>
              <a:buClr>
                <a:schemeClr val="lt1"/>
              </a:buClr>
              <a:buSzPts val="2450"/>
              <a:buChar char="•"/>
            </a:pPr>
            <a:r>
              <a:rPr lang="en-CA" sz="1520"/>
              <a:t>Ensure a certified Trainer is present on the bench at all games.</a:t>
            </a:r>
            <a:endParaRPr sz="1520"/>
          </a:p>
          <a:p>
            <a:pPr marL="457200" lvl="0" indent="-364692" algn="l" rtl="0">
              <a:lnSpc>
                <a:spcPct val="110000"/>
              </a:lnSpc>
              <a:spcBef>
                <a:spcPts val="1000"/>
              </a:spcBef>
              <a:spcAft>
                <a:spcPts val="0"/>
              </a:spcAft>
              <a:buClr>
                <a:schemeClr val="lt1"/>
              </a:buClr>
              <a:buSzPts val="2450"/>
              <a:buChar char="•"/>
            </a:pPr>
            <a:r>
              <a:rPr lang="en-CA" sz="1520"/>
              <a:t>Adhere to all rules and regulations set by hockey bodies, including the "Two-Deep Rule," anti-bullying, harassment, and hazing policies.</a:t>
            </a:r>
            <a:endParaRPr sz="1520"/>
          </a:p>
          <a:p>
            <a:pPr marL="457200" lvl="0" indent="-364692" algn="l" rtl="0">
              <a:lnSpc>
                <a:spcPct val="110000"/>
              </a:lnSpc>
              <a:spcBef>
                <a:spcPts val="1000"/>
              </a:spcBef>
              <a:spcAft>
                <a:spcPts val="0"/>
              </a:spcAft>
              <a:buClr>
                <a:schemeClr val="lt1"/>
              </a:buClr>
              <a:buSzPts val="2450"/>
              <a:buChar char="•"/>
            </a:pPr>
            <a:r>
              <a:rPr lang="en-CA" sz="1520"/>
              <a:t>Apply discipline fairly and promptly when needed. CPMHA Handbook progressive discipline.</a:t>
            </a:r>
            <a:endParaRPr sz="1520"/>
          </a:p>
          <a:p>
            <a:pPr marL="457200" lvl="0" indent="-364692" algn="l" rtl="0">
              <a:lnSpc>
                <a:spcPct val="110000"/>
              </a:lnSpc>
              <a:spcBef>
                <a:spcPts val="1000"/>
              </a:spcBef>
              <a:spcAft>
                <a:spcPts val="0"/>
              </a:spcAft>
              <a:buClr>
                <a:schemeClr val="lt1"/>
              </a:buClr>
              <a:buSzPts val="2450"/>
              <a:buChar char="•"/>
            </a:pPr>
            <a:r>
              <a:rPr lang="en-CA" sz="1520"/>
              <a:t>Address potential issues early, seeking assistance from CPMHA when necessary.</a:t>
            </a:r>
            <a:endParaRPr sz="1520"/>
          </a:p>
          <a:p>
            <a:pPr marL="457200" lvl="0" indent="-364692" algn="l" rtl="0">
              <a:lnSpc>
                <a:spcPct val="110000"/>
              </a:lnSpc>
              <a:spcBef>
                <a:spcPts val="1000"/>
              </a:spcBef>
              <a:spcAft>
                <a:spcPts val="0"/>
              </a:spcAft>
              <a:buClr>
                <a:schemeClr val="lt1"/>
              </a:buClr>
              <a:buSzPts val="2450"/>
              <a:buChar char="•"/>
            </a:pPr>
            <a:r>
              <a:rPr lang="en-CA" sz="1520"/>
              <a:t>Report ongoing discipline problems to the level Convenor.</a:t>
            </a:r>
            <a:endParaRPr sz="1520"/>
          </a:p>
          <a:p>
            <a:pPr marL="457200" lvl="0" indent="-364692" algn="l" rtl="0">
              <a:lnSpc>
                <a:spcPct val="110000"/>
              </a:lnSpc>
              <a:spcBef>
                <a:spcPts val="1000"/>
              </a:spcBef>
              <a:spcAft>
                <a:spcPts val="1000"/>
              </a:spcAft>
              <a:buClr>
                <a:schemeClr val="lt1"/>
              </a:buClr>
              <a:buSzPts val="2450"/>
              <a:buChar char="•"/>
            </a:pPr>
            <a:r>
              <a:rPr lang="en-CA" sz="1520"/>
              <a:t>Attend any disciplinary hearings or meetings as required.</a:t>
            </a:r>
            <a:endParaRPr sz="152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6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Head Coach Roles and Responsibilities</a:t>
            </a:r>
            <a:br>
              <a:rPr lang="en-CA"/>
            </a:br>
            <a:endParaRPr/>
          </a:p>
        </p:txBody>
      </p:sp>
      <p:sp>
        <p:nvSpPr>
          <p:cNvPr id="302" name="Google Shape;302;p61"/>
          <p:cNvSpPr txBox="1">
            <a:spLocks noGrp="1"/>
          </p:cNvSpPr>
          <p:nvPr>
            <p:ph type="body" idx="1"/>
          </p:nvPr>
        </p:nvSpPr>
        <p:spPr>
          <a:xfrm>
            <a:off x="1141425" y="1488796"/>
            <a:ext cx="9906000" cy="4767900"/>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1000"/>
              </a:spcBef>
              <a:spcAft>
                <a:spcPts val="0"/>
              </a:spcAft>
              <a:buSzPts val="3068"/>
              <a:buChar char="•"/>
            </a:pPr>
            <a:r>
              <a:rPr lang="en-CA" sz="1800"/>
              <a:t>Ensure that all team staff obtain the required certifications and qualifications by CPMHA deadlines.</a:t>
            </a:r>
            <a:endParaRPr/>
          </a:p>
          <a:p>
            <a:pPr marL="457200" lvl="0" indent="-371475" algn="l" rtl="0">
              <a:lnSpc>
                <a:spcPct val="120000"/>
              </a:lnSpc>
              <a:spcBef>
                <a:spcPts val="1000"/>
              </a:spcBef>
              <a:spcAft>
                <a:spcPts val="0"/>
              </a:spcAft>
              <a:buSzPts val="3068"/>
              <a:buChar char="•"/>
            </a:pPr>
            <a:r>
              <a:rPr lang="en-CA" sz="1800"/>
              <a:t>Attend all League and Association Coaches’ meetings.</a:t>
            </a:r>
            <a:endParaRPr/>
          </a:p>
          <a:p>
            <a:pPr marL="457200" lvl="0" indent="-371475" algn="l" rtl="0">
              <a:lnSpc>
                <a:spcPct val="120000"/>
              </a:lnSpc>
              <a:spcBef>
                <a:spcPts val="1000"/>
              </a:spcBef>
              <a:spcAft>
                <a:spcPts val="0"/>
              </a:spcAft>
              <a:buSzPts val="3068"/>
              <a:buChar char="•"/>
            </a:pPr>
            <a:r>
              <a:rPr lang="en-CA" sz="1800"/>
              <a:t>Submit a list of all team officials to the Convenor.</a:t>
            </a:r>
            <a:endParaRPr/>
          </a:p>
          <a:p>
            <a:pPr marL="457200" lvl="0" indent="-371475" algn="l" rtl="0">
              <a:lnSpc>
                <a:spcPct val="120000"/>
              </a:lnSpc>
              <a:spcBef>
                <a:spcPts val="1000"/>
              </a:spcBef>
              <a:spcAft>
                <a:spcPts val="0"/>
              </a:spcAft>
              <a:buSzPts val="3068"/>
              <a:buChar char="•"/>
            </a:pPr>
            <a:r>
              <a:rPr lang="en-CA" sz="1800"/>
              <a:t>Select tournaments, keeping team finances and input from parents in mind.</a:t>
            </a:r>
            <a:endParaRPr/>
          </a:p>
          <a:p>
            <a:pPr marL="457200" lvl="0" indent="-371475" algn="l" rtl="0">
              <a:lnSpc>
                <a:spcPct val="120000"/>
              </a:lnSpc>
              <a:spcBef>
                <a:spcPts val="1000"/>
              </a:spcBef>
              <a:spcAft>
                <a:spcPts val="0"/>
              </a:spcAft>
              <a:buSzPts val="3068"/>
              <a:buChar char="•"/>
            </a:pPr>
            <a:r>
              <a:rPr lang="en-CA" sz="1800"/>
              <a:t>Manage unused ice time, including trading or giving it away when necessary. Ice release.</a:t>
            </a:r>
            <a:endParaRPr/>
          </a:p>
          <a:p>
            <a:pPr marL="457200" lvl="0" indent="-371475" algn="l" rtl="0">
              <a:lnSpc>
                <a:spcPct val="120000"/>
              </a:lnSpc>
              <a:spcBef>
                <a:spcPts val="1000"/>
              </a:spcBef>
              <a:spcAft>
                <a:spcPts val="0"/>
              </a:spcAft>
              <a:buSzPts val="3068"/>
              <a:buChar char="•"/>
            </a:pPr>
            <a:r>
              <a:rPr lang="en-CA" sz="1800"/>
              <a:t>Support and adhere to decisions made by the CPMHA Executive and Association policies.</a:t>
            </a:r>
            <a:endParaRPr/>
          </a:p>
          <a:p>
            <a:pPr marL="457200" lvl="0" indent="-371475" algn="l" rtl="0">
              <a:lnSpc>
                <a:spcPct val="120000"/>
              </a:lnSpc>
              <a:spcBef>
                <a:spcPts val="1000"/>
              </a:spcBef>
              <a:spcAft>
                <a:spcPts val="0"/>
              </a:spcAft>
              <a:buSzPts val="3068"/>
              <a:buChar char="•"/>
            </a:pPr>
            <a:r>
              <a:rPr lang="en-CA" sz="1800"/>
              <a:t>Prepare and confirm player affiliations as needed.</a:t>
            </a:r>
            <a:endParaRPr/>
          </a:p>
          <a:p>
            <a:pPr marL="457200" lvl="0" indent="-371475" algn="l" rtl="0">
              <a:lnSpc>
                <a:spcPct val="120000"/>
              </a:lnSpc>
              <a:spcBef>
                <a:spcPts val="1000"/>
              </a:spcBef>
              <a:spcAft>
                <a:spcPts val="0"/>
              </a:spcAft>
              <a:buSzPts val="3068"/>
              <a:buChar char="•"/>
            </a:pPr>
            <a:r>
              <a:rPr lang="en-CA" sz="1800"/>
              <a:t>Communicate regularly with other coaches, managers, and the level Convenor.</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Assistant Coach Roles and Responsibilities</a:t>
            </a:r>
            <a:br>
              <a:rPr lang="en-CA"/>
            </a:br>
            <a:endParaRPr/>
          </a:p>
        </p:txBody>
      </p:sp>
      <p:sp>
        <p:nvSpPr>
          <p:cNvPr id="308" name="Google Shape;308;p62"/>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fontScale="92500"/>
          </a:bodyPr>
          <a:lstStyle/>
          <a:p>
            <a:pPr marL="457200" lvl="0" indent="-371475" algn="l" rtl="0">
              <a:lnSpc>
                <a:spcPct val="120000"/>
              </a:lnSpc>
              <a:spcBef>
                <a:spcPts val="1000"/>
              </a:spcBef>
              <a:spcAft>
                <a:spcPts val="0"/>
              </a:spcAft>
              <a:buClr>
                <a:schemeClr val="lt1"/>
              </a:buClr>
              <a:buSzPct val="101351"/>
              <a:buChar char="•"/>
            </a:pPr>
            <a:r>
              <a:rPr lang="en-CA"/>
              <a:t>Assistant Coaches are a crucial support system for the Head Coach, playing an essential role in player development and the overall success of the team.</a:t>
            </a:r>
            <a:endParaRPr/>
          </a:p>
          <a:p>
            <a:pPr marL="457200" lvl="0" indent="-371475" algn="l" rtl="0">
              <a:lnSpc>
                <a:spcPct val="120000"/>
              </a:lnSpc>
              <a:spcBef>
                <a:spcPts val="1000"/>
              </a:spcBef>
              <a:spcAft>
                <a:spcPts val="0"/>
              </a:spcAft>
              <a:buClr>
                <a:schemeClr val="lt1"/>
              </a:buClr>
              <a:buSzPct val="101351"/>
              <a:buChar char="•"/>
            </a:pPr>
            <a:r>
              <a:rPr lang="en-CA"/>
              <a:t>Assist with drills during practices as directed by the Head Coach.</a:t>
            </a:r>
            <a:endParaRPr/>
          </a:p>
          <a:p>
            <a:pPr marL="457200" lvl="0" indent="-371475" algn="l" rtl="0">
              <a:lnSpc>
                <a:spcPct val="120000"/>
              </a:lnSpc>
              <a:spcBef>
                <a:spcPts val="1000"/>
              </a:spcBef>
              <a:spcAft>
                <a:spcPts val="0"/>
              </a:spcAft>
              <a:buClr>
                <a:schemeClr val="lt1"/>
              </a:buClr>
              <a:buSzPct val="101351"/>
              <a:buChar char="•"/>
            </a:pPr>
            <a:r>
              <a:rPr lang="en-CA"/>
              <a:t>Attend all Coaches’ meetings and support the expectations set by the Head Coach for players.</a:t>
            </a:r>
            <a:endParaRPr/>
          </a:p>
          <a:p>
            <a:pPr marL="457200" lvl="0" indent="-371475" algn="l" rtl="0">
              <a:lnSpc>
                <a:spcPct val="120000"/>
              </a:lnSpc>
              <a:spcBef>
                <a:spcPts val="1000"/>
              </a:spcBef>
              <a:spcAft>
                <a:spcPts val="0"/>
              </a:spcAft>
              <a:buClr>
                <a:schemeClr val="lt1"/>
              </a:buClr>
              <a:buSzPct val="101351"/>
              <a:buChar char="•"/>
            </a:pPr>
            <a:r>
              <a:rPr lang="en-CA"/>
              <a:t>All Assistant Coaches must hold the necessary certifications and qualifications as the Head Coach.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6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Trainer Roles and Responsibilities</a:t>
            </a:r>
            <a:br>
              <a:rPr lang="en-CA"/>
            </a:br>
            <a:endParaRPr/>
          </a:p>
        </p:txBody>
      </p:sp>
      <p:sp>
        <p:nvSpPr>
          <p:cNvPr id="314" name="Google Shape;314;p63"/>
          <p:cNvSpPr txBox="1">
            <a:spLocks noGrp="1"/>
          </p:cNvSpPr>
          <p:nvPr>
            <p:ph type="body" idx="1"/>
          </p:nvPr>
        </p:nvSpPr>
        <p:spPr>
          <a:xfrm>
            <a:off x="1141400" y="1716275"/>
            <a:ext cx="9906000" cy="4074900"/>
          </a:xfrm>
          <a:prstGeom prst="rect">
            <a:avLst/>
          </a:prstGeom>
          <a:noFill/>
          <a:ln>
            <a:noFill/>
          </a:ln>
        </p:spPr>
        <p:txBody>
          <a:bodyPr spcFirstLastPara="1" wrap="square" lIns="91425" tIns="45700" rIns="91425" bIns="45700" anchor="t" anchorCtr="0">
            <a:noAutofit/>
          </a:bodyPr>
          <a:lstStyle/>
          <a:p>
            <a:pPr marL="457200" lvl="0" indent="-371475" algn="l" rtl="0">
              <a:lnSpc>
                <a:spcPct val="120000"/>
              </a:lnSpc>
              <a:spcBef>
                <a:spcPts val="1000"/>
              </a:spcBef>
              <a:spcAft>
                <a:spcPts val="0"/>
              </a:spcAft>
              <a:buSzPts val="2386"/>
              <a:buChar char="•"/>
            </a:pPr>
            <a:r>
              <a:rPr lang="en-CA" sz="1800"/>
              <a:t>Maintain up-to-date certification(s) required for the role</a:t>
            </a:r>
            <a:endParaRPr sz="1800"/>
          </a:p>
          <a:p>
            <a:pPr marL="457200" lvl="0" indent="-371475" algn="l" rtl="0">
              <a:lnSpc>
                <a:spcPct val="120000"/>
              </a:lnSpc>
              <a:spcBef>
                <a:spcPts val="1000"/>
              </a:spcBef>
              <a:spcAft>
                <a:spcPts val="0"/>
              </a:spcAft>
              <a:buSzPts val="2386"/>
              <a:buChar char="•"/>
            </a:pPr>
            <a:r>
              <a:rPr lang="en-CA" sz="1800"/>
              <a:t>Ensure a fully stocked first aid kit is available during all games and practices</a:t>
            </a:r>
            <a:endParaRPr sz="1800"/>
          </a:p>
          <a:p>
            <a:pPr marL="457200" lvl="0" indent="-371475" algn="l" rtl="0">
              <a:lnSpc>
                <a:spcPct val="120000"/>
              </a:lnSpc>
              <a:spcBef>
                <a:spcPts val="1000"/>
              </a:spcBef>
              <a:spcAft>
                <a:spcPts val="0"/>
              </a:spcAft>
              <a:buSzPts val="2386"/>
              <a:buChar char="•"/>
            </a:pPr>
            <a:r>
              <a:rPr lang="en-CA" sz="1800"/>
              <a:t>Maintain the completed medical information sheets for each of the players on the team, including any allergies or conditions (e.g., asthma) the player has and any treatments required </a:t>
            </a:r>
            <a:endParaRPr sz="1800"/>
          </a:p>
          <a:p>
            <a:pPr marL="457200" lvl="0" indent="-371475" algn="l" rtl="0">
              <a:lnSpc>
                <a:spcPct val="120000"/>
              </a:lnSpc>
              <a:spcBef>
                <a:spcPts val="1000"/>
              </a:spcBef>
              <a:spcAft>
                <a:spcPts val="0"/>
              </a:spcAft>
              <a:buSzPts val="2386"/>
              <a:buChar char="•"/>
            </a:pPr>
            <a:r>
              <a:rPr lang="en-CA" sz="1800"/>
              <a:t>Ensure that the required accident/injury reports are completed and to certify that injured players only return to play with the appropriate signed medical authorization</a:t>
            </a:r>
            <a:endParaRPr sz="1800"/>
          </a:p>
          <a:p>
            <a:pPr marL="457200" lvl="0" indent="-371475" algn="l" rtl="0">
              <a:lnSpc>
                <a:spcPct val="120000"/>
              </a:lnSpc>
              <a:spcBef>
                <a:spcPts val="1000"/>
              </a:spcBef>
              <a:spcAft>
                <a:spcPts val="0"/>
              </a:spcAft>
              <a:buSzPts val="2386"/>
              <a:buChar char="•"/>
            </a:pPr>
            <a:r>
              <a:rPr lang="en-CA" sz="1800"/>
              <a:t>Monitor physical conditioning to ensure it is consistent with the level of play and ensure that players are physically prepared to function at their age level or the level of play</a:t>
            </a:r>
            <a:endParaRPr sz="1800"/>
          </a:p>
          <a:p>
            <a:pPr marL="85725" lvl="0" indent="0" algn="l" rtl="0">
              <a:lnSpc>
                <a:spcPct val="120000"/>
              </a:lnSpc>
              <a:spcBef>
                <a:spcPts val="1000"/>
              </a:spcBef>
              <a:spcAft>
                <a:spcPts val="0"/>
              </a:spcAft>
              <a:buClr>
                <a:schemeClr val="lt1"/>
              </a:buClr>
              <a:buSzPts val="2386"/>
              <a:buNone/>
            </a:pP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7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Trainer Roles and Responsibilities</a:t>
            </a:r>
            <a:br>
              <a:rPr lang="en-CA"/>
            </a:br>
            <a:endParaRPr/>
          </a:p>
        </p:txBody>
      </p:sp>
      <p:sp>
        <p:nvSpPr>
          <p:cNvPr id="320" name="Google Shape;320;p73"/>
          <p:cNvSpPr txBox="1">
            <a:spLocks noGrp="1"/>
          </p:cNvSpPr>
          <p:nvPr>
            <p:ph type="body" idx="1"/>
          </p:nvPr>
        </p:nvSpPr>
        <p:spPr>
          <a:xfrm>
            <a:off x="1141425" y="1536321"/>
            <a:ext cx="9906000" cy="4672800"/>
          </a:xfrm>
          <a:prstGeom prst="rect">
            <a:avLst/>
          </a:prstGeom>
          <a:noFill/>
          <a:ln>
            <a:noFill/>
          </a:ln>
        </p:spPr>
        <p:txBody>
          <a:bodyPr spcFirstLastPara="1" wrap="square" lIns="91425" tIns="45700" rIns="91425" bIns="45700" anchor="t" anchorCtr="0">
            <a:normAutofit fontScale="25000" lnSpcReduction="20000"/>
          </a:bodyPr>
          <a:lstStyle/>
          <a:p>
            <a:pPr marL="457200" lvl="0" indent="-371475" algn="l" rtl="0">
              <a:lnSpc>
                <a:spcPct val="140000"/>
              </a:lnSpc>
              <a:spcBef>
                <a:spcPts val="1000"/>
              </a:spcBef>
              <a:spcAft>
                <a:spcPts val="0"/>
              </a:spcAft>
              <a:buSzPct val="149125"/>
              <a:buChar char="•"/>
            </a:pPr>
            <a:r>
              <a:rPr lang="en-CA" sz="6400"/>
              <a:t>Ensure that players only participate in on-ice activities with CSA-approved equipment that is safe and in good condition, and in "full" equipment in accordance with all HEO Minor and Hockey Canada regulations </a:t>
            </a:r>
            <a:endParaRPr sz="6400"/>
          </a:p>
          <a:p>
            <a:pPr marL="457200" lvl="0" indent="-371475" algn="l" rtl="0">
              <a:lnSpc>
                <a:spcPct val="140000"/>
              </a:lnSpc>
              <a:spcBef>
                <a:spcPts val="1000"/>
              </a:spcBef>
              <a:spcAft>
                <a:spcPts val="0"/>
              </a:spcAft>
              <a:buSzPct val="149125"/>
              <a:buChar char="•"/>
            </a:pPr>
            <a:r>
              <a:rPr lang="en-CA" sz="6400"/>
              <a:t>Identify and report potentially dangerous situations that may lead to injury (such as. ice surface, boards, dressing rooms) </a:t>
            </a:r>
            <a:endParaRPr sz="6400"/>
          </a:p>
          <a:p>
            <a:pPr marL="457200" lvl="0" indent="-371475" algn="l" rtl="0">
              <a:lnSpc>
                <a:spcPct val="140000"/>
              </a:lnSpc>
              <a:spcBef>
                <a:spcPts val="1000"/>
              </a:spcBef>
              <a:spcAft>
                <a:spcPts val="0"/>
              </a:spcAft>
              <a:buSzPct val="149125"/>
              <a:buChar char="•"/>
            </a:pPr>
            <a:r>
              <a:rPr lang="en-CA" sz="6400"/>
              <a:t>Remain with an injured player and ensure they receive the proper medical attention in a timely manner</a:t>
            </a:r>
            <a:endParaRPr sz="6400"/>
          </a:p>
          <a:p>
            <a:pPr marL="457200" lvl="0" indent="-371475" algn="l" rtl="0">
              <a:lnSpc>
                <a:spcPct val="140000"/>
              </a:lnSpc>
              <a:spcBef>
                <a:spcPts val="1000"/>
              </a:spcBef>
              <a:spcAft>
                <a:spcPts val="0"/>
              </a:spcAft>
              <a:buSzPct val="149125"/>
              <a:buChar char="•"/>
            </a:pPr>
            <a:r>
              <a:rPr lang="en-CA" sz="6400"/>
              <a:t>Identify and report potentially dangerous situations that may lead to injury (such as. ice surface, boards, dressing rooms) </a:t>
            </a:r>
            <a:endParaRPr/>
          </a:p>
          <a:p>
            <a:pPr marL="457200" lvl="0" indent="-371475" algn="l" rtl="0">
              <a:lnSpc>
                <a:spcPct val="140000"/>
              </a:lnSpc>
              <a:spcBef>
                <a:spcPts val="1000"/>
              </a:spcBef>
              <a:spcAft>
                <a:spcPts val="0"/>
              </a:spcAft>
              <a:buSzPct val="149125"/>
              <a:buChar char="•"/>
            </a:pPr>
            <a:r>
              <a:rPr lang="en-CA" sz="6400"/>
              <a:t>Remain with an injured player and ensure they receive the proper medical attention in a timely manner</a:t>
            </a:r>
            <a:endParaRPr sz="6400"/>
          </a:p>
          <a:p>
            <a:pPr marL="457200" lvl="0" indent="-371475" algn="l" rtl="0">
              <a:lnSpc>
                <a:spcPct val="140000"/>
              </a:lnSpc>
              <a:spcBef>
                <a:spcPts val="1000"/>
              </a:spcBef>
              <a:spcAft>
                <a:spcPts val="0"/>
              </a:spcAft>
              <a:buSzPct val="149125"/>
              <a:buChar char="•"/>
            </a:pPr>
            <a:r>
              <a:rPr lang="en-CA" sz="6400"/>
              <a:t>Ensure that players only participate in on-ice activities with CSA-approved equipment that is safe and in good condition, and in "full" equipment in accordance with all HEO Minor and Hockey Canada regulations</a:t>
            </a:r>
            <a:endParaRPr sz="6400"/>
          </a:p>
          <a:p>
            <a:pPr marL="228600" lvl="0" indent="0" algn="l" rtl="0">
              <a:lnSpc>
                <a:spcPct val="120000"/>
              </a:lnSpc>
              <a:spcBef>
                <a:spcPts val="1000"/>
              </a:spcBef>
              <a:spcAft>
                <a:spcPts val="0"/>
              </a:spcAft>
              <a:buSzPct val="375000"/>
              <a:buNone/>
            </a:pP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6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Treasurer Roles and Responsibilities</a:t>
            </a:r>
            <a:br>
              <a:rPr lang="en-CA"/>
            </a:br>
            <a:endParaRPr/>
          </a:p>
        </p:txBody>
      </p:sp>
      <p:sp>
        <p:nvSpPr>
          <p:cNvPr id="326" name="Google Shape;326;p64"/>
          <p:cNvSpPr txBox="1">
            <a:spLocks noGrp="1"/>
          </p:cNvSpPr>
          <p:nvPr>
            <p:ph type="body" idx="1"/>
          </p:nvPr>
        </p:nvSpPr>
        <p:spPr>
          <a:xfrm>
            <a:off x="1141425" y="1857262"/>
            <a:ext cx="9906000" cy="3541800"/>
          </a:xfrm>
          <a:prstGeom prst="rect">
            <a:avLst/>
          </a:prstGeom>
          <a:noFill/>
          <a:ln>
            <a:noFill/>
          </a:ln>
        </p:spPr>
        <p:txBody>
          <a:bodyPr spcFirstLastPara="1" wrap="square" lIns="91425" tIns="45700" rIns="91425" bIns="45700" anchor="t" anchorCtr="0">
            <a:normAutofit/>
          </a:bodyPr>
          <a:lstStyle/>
          <a:p>
            <a:pPr marL="457200" lvl="0" indent="-371473" algn="l" rtl="0">
              <a:lnSpc>
                <a:spcPct val="120000"/>
              </a:lnSpc>
              <a:spcBef>
                <a:spcPts val="1000"/>
              </a:spcBef>
              <a:spcAft>
                <a:spcPts val="0"/>
              </a:spcAft>
              <a:buSzPts val="2298"/>
              <a:buChar char="•"/>
            </a:pPr>
            <a:r>
              <a:rPr lang="en-CA" sz="1900"/>
              <a:t>Each team must appoint one individual as Team Treasurer. This person cannot be, nor be from the same family as, the Team Manager or Head Coach.</a:t>
            </a:r>
            <a:endParaRPr/>
          </a:p>
          <a:p>
            <a:pPr marL="457200" lvl="0" indent="-371473" algn="l" rtl="0">
              <a:lnSpc>
                <a:spcPct val="120000"/>
              </a:lnSpc>
              <a:spcBef>
                <a:spcPts val="1000"/>
              </a:spcBef>
              <a:spcAft>
                <a:spcPts val="0"/>
              </a:spcAft>
              <a:buSzPts val="2298"/>
              <a:buChar char="•"/>
            </a:pPr>
            <a:r>
              <a:rPr lang="en-CA" sz="1900"/>
              <a:t>The Team Treasurer is responsible for creating and managing the team budget, which should be determined in collaboration with the Head Coach and Manager.</a:t>
            </a:r>
            <a:endParaRPr sz="1900"/>
          </a:p>
          <a:p>
            <a:pPr marL="457200" lvl="0" indent="-371473" algn="l" rtl="0">
              <a:lnSpc>
                <a:spcPct val="120000"/>
              </a:lnSpc>
              <a:spcBef>
                <a:spcPts val="1000"/>
              </a:spcBef>
              <a:spcAft>
                <a:spcPts val="0"/>
              </a:spcAft>
              <a:buSzPts val="2298"/>
              <a:buChar char="•"/>
            </a:pPr>
            <a:r>
              <a:rPr lang="en-CA" sz="1900"/>
              <a:t>Team fees collected from each family must be deposited into the team account. Team fees must not exceed $200 per player. As tournament costs continue to rise, smaller teams may struggle to cover these expenses. If the entire team reaches a unanimous and anonymous agreement, they may collect additional funds as needed.</a:t>
            </a:r>
            <a:endParaRPr sz="1900"/>
          </a:p>
          <a:p>
            <a:pPr marL="285750" marR="111760" lvl="0" indent="-142875" algn="l" rtl="0">
              <a:lnSpc>
                <a:spcPct val="155000"/>
              </a:lnSpc>
              <a:spcBef>
                <a:spcPts val="1000"/>
              </a:spcBef>
              <a:spcAft>
                <a:spcPts val="0"/>
              </a:spcAft>
              <a:buSzPts val="2250"/>
              <a:buNone/>
            </a:pPr>
            <a:endParaRPr sz="1800">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8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Treasurer Roles and Responsibilities</a:t>
            </a:r>
            <a:br>
              <a:rPr lang="en-CA"/>
            </a:br>
            <a:endParaRPr/>
          </a:p>
        </p:txBody>
      </p:sp>
      <p:sp>
        <p:nvSpPr>
          <p:cNvPr id="332" name="Google Shape;332;p85"/>
          <p:cNvSpPr txBox="1">
            <a:spLocks noGrp="1"/>
          </p:cNvSpPr>
          <p:nvPr>
            <p:ph type="body" idx="1"/>
          </p:nvPr>
        </p:nvSpPr>
        <p:spPr>
          <a:xfrm>
            <a:off x="1141413" y="1742591"/>
            <a:ext cx="9905999" cy="3541714"/>
          </a:xfrm>
          <a:prstGeom prst="rect">
            <a:avLst/>
          </a:prstGeom>
          <a:noFill/>
          <a:ln>
            <a:noFill/>
          </a:ln>
        </p:spPr>
        <p:txBody>
          <a:bodyPr spcFirstLastPara="1" wrap="square" lIns="91425" tIns="45700" rIns="91425" bIns="45700" anchor="t" anchorCtr="0">
            <a:normAutofit fontScale="85000" lnSpcReduction="10000"/>
          </a:bodyPr>
          <a:lstStyle/>
          <a:p>
            <a:pPr marL="457200" lvl="0" indent="-371473" algn="l" rtl="0">
              <a:lnSpc>
                <a:spcPct val="120000"/>
              </a:lnSpc>
              <a:spcBef>
                <a:spcPts val="1000"/>
              </a:spcBef>
              <a:spcAft>
                <a:spcPts val="0"/>
              </a:spcAft>
              <a:buSzPct val="120965"/>
              <a:buChar char="•"/>
            </a:pPr>
            <a:r>
              <a:rPr lang="en-CA"/>
              <a:t>Additionally, teams are encouraged to participate in fundraising activities or seek sponsorships to help offset tournament costs. </a:t>
            </a:r>
            <a:endParaRPr/>
          </a:p>
          <a:p>
            <a:pPr marL="457200" lvl="0" indent="-371473" algn="l" rtl="0">
              <a:lnSpc>
                <a:spcPct val="120000"/>
              </a:lnSpc>
              <a:spcBef>
                <a:spcPts val="1000"/>
              </a:spcBef>
              <a:spcAft>
                <a:spcPts val="0"/>
              </a:spcAft>
              <a:buSzPct val="120965"/>
              <a:buChar char="•"/>
            </a:pPr>
            <a:r>
              <a:rPr lang="en-CA"/>
              <a:t>All major expenses must be approved by team majority vote.</a:t>
            </a:r>
            <a:endParaRPr/>
          </a:p>
          <a:p>
            <a:pPr marL="457200" lvl="0" indent="-371473" algn="l" rtl="0">
              <a:lnSpc>
                <a:spcPct val="120000"/>
              </a:lnSpc>
              <a:spcBef>
                <a:spcPts val="1000"/>
              </a:spcBef>
              <a:spcAft>
                <a:spcPts val="0"/>
              </a:spcAft>
              <a:buSzPct val="120965"/>
              <a:buChar char="•"/>
            </a:pPr>
            <a:r>
              <a:rPr lang="en-CA"/>
              <a:t>All teams must open one team bank account, for which two signatories are required. </a:t>
            </a:r>
            <a:endParaRPr/>
          </a:p>
          <a:p>
            <a:pPr marL="457200" lvl="0" indent="-371473" algn="l" rtl="0">
              <a:lnSpc>
                <a:spcPct val="120000"/>
              </a:lnSpc>
              <a:spcBef>
                <a:spcPts val="1000"/>
              </a:spcBef>
              <a:spcAft>
                <a:spcPts val="0"/>
              </a:spcAft>
              <a:buClr>
                <a:schemeClr val="lt1"/>
              </a:buClr>
              <a:buSzPct val="120965"/>
              <a:buChar char="•"/>
            </a:pPr>
            <a:r>
              <a:rPr lang="en-CA"/>
              <a:t>The signatories cannot be from the same family.</a:t>
            </a:r>
            <a:endParaRPr/>
          </a:p>
          <a:p>
            <a:pPr marL="457200" lvl="0" indent="-371473" algn="l" rtl="0">
              <a:lnSpc>
                <a:spcPct val="120000"/>
              </a:lnSpc>
              <a:spcBef>
                <a:spcPts val="1000"/>
              </a:spcBef>
              <a:spcAft>
                <a:spcPts val="0"/>
              </a:spcAft>
              <a:buClr>
                <a:schemeClr val="lt1"/>
              </a:buClr>
              <a:buSzPct val="120965"/>
              <a:buChar char="•"/>
            </a:pPr>
            <a:r>
              <a:rPr lang="en-CA"/>
              <a:t>The account must be in the name of the team, not an individual. </a:t>
            </a:r>
            <a:endParaRPr/>
          </a:p>
          <a:p>
            <a:pPr marL="457200" lvl="0" indent="-371473" algn="l" rtl="0">
              <a:lnSpc>
                <a:spcPct val="120000"/>
              </a:lnSpc>
              <a:spcBef>
                <a:spcPts val="1000"/>
              </a:spcBef>
              <a:spcAft>
                <a:spcPts val="0"/>
              </a:spcAft>
              <a:buClr>
                <a:schemeClr val="lt1"/>
              </a:buClr>
              <a:buSzPct val="120965"/>
              <a:buChar char="•"/>
            </a:pPr>
            <a:r>
              <a:rPr lang="en-CA"/>
              <a:t>A letter of request to open a team account will be provided by the CPMHA Treasurer or VP Admin.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6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55555"/>
              <a:buNone/>
            </a:pPr>
            <a:r>
              <a:rPr lang="en-CA"/>
              <a:t>Team Equipment Manager </a:t>
            </a:r>
            <a:br>
              <a:rPr lang="en-CA"/>
            </a:br>
            <a:r>
              <a:rPr lang="en-CA"/>
              <a:t>Roles and Responsibilities</a:t>
            </a:r>
            <a:br>
              <a:rPr lang="en-CA"/>
            </a:br>
            <a:endParaRPr/>
          </a:p>
        </p:txBody>
      </p:sp>
      <p:sp>
        <p:nvSpPr>
          <p:cNvPr id="338" name="Google Shape;338;p65"/>
          <p:cNvSpPr txBox="1">
            <a:spLocks noGrp="1"/>
          </p:cNvSpPr>
          <p:nvPr>
            <p:ph type="body" idx="1"/>
          </p:nvPr>
        </p:nvSpPr>
        <p:spPr>
          <a:xfrm>
            <a:off x="1141413" y="1911556"/>
            <a:ext cx="9905998" cy="3541714"/>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lnSpc>
                <a:spcPct val="155000"/>
              </a:lnSpc>
              <a:spcBef>
                <a:spcPts val="1360"/>
              </a:spcBef>
              <a:spcAft>
                <a:spcPts val="0"/>
              </a:spcAft>
              <a:buSzPct val="135135"/>
              <a:buChar char="•"/>
            </a:pPr>
            <a:r>
              <a:rPr lang="en-CA" sz="1800">
                <a:latin typeface="Trebuchet MS"/>
                <a:ea typeface="Trebuchet MS"/>
                <a:cs typeface="Trebuchet MS"/>
                <a:sym typeface="Trebuchet MS"/>
              </a:rPr>
              <a:t>Each team must assign one parent or guardian as Team Equipment Manager. The Team Equipment Manager is responsible for working with the CPMHA Equipment Manager to obtain and maintain inventory and condition of all jerseys and additional equipment supplied by the CPMHA (including goalie equipment).</a:t>
            </a:r>
            <a:endParaRPr/>
          </a:p>
          <a:p>
            <a:pPr marL="285750" lvl="0" indent="-285750" algn="l" rtl="0">
              <a:lnSpc>
                <a:spcPct val="155000"/>
              </a:lnSpc>
              <a:spcBef>
                <a:spcPts val="1360"/>
              </a:spcBef>
              <a:spcAft>
                <a:spcPts val="0"/>
              </a:spcAft>
              <a:buSzPct val="135135"/>
              <a:buChar char="•"/>
            </a:pPr>
            <a:r>
              <a:rPr lang="en-CA" sz="1800">
                <a:latin typeface="Trebuchet MS"/>
                <a:ea typeface="Trebuchet MS"/>
                <a:cs typeface="Trebuchet MS"/>
                <a:sym typeface="Trebuchet MS"/>
              </a:rPr>
              <a:t>While not in use, all game jerseys will be kept by the Team Equipment Manager, who will ensure the proper set of jerseys is available at least prior to the start of each game. The Team Equipment Manager is responsible for washing jerseys as required and for collecting and returning all CPMHA equipment at the end of the season.</a:t>
            </a:r>
            <a:endParaRPr sz="1800">
              <a:latin typeface="Trebuchet MS"/>
              <a:ea typeface="Trebuchet MS"/>
              <a:cs typeface="Trebuchet MS"/>
              <a:sym typeface="Trebuchet MS"/>
            </a:endParaRPr>
          </a:p>
          <a:p>
            <a:pPr marL="457200" lvl="0" indent="-228600" algn="l" rtl="0">
              <a:lnSpc>
                <a:spcPct val="120000"/>
              </a:lnSpc>
              <a:spcBef>
                <a:spcPts val="1000"/>
              </a:spcBef>
              <a:spcAft>
                <a:spcPts val="0"/>
              </a:spcAft>
              <a:buClr>
                <a:schemeClr val="lt1"/>
              </a:buClr>
              <a:buSzPct val="101351"/>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9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COMMUNICATION MODEL</a:t>
            </a:r>
            <a:endParaRPr/>
          </a:p>
        </p:txBody>
      </p:sp>
      <p:sp>
        <p:nvSpPr>
          <p:cNvPr id="344" name="Google Shape;344;p93"/>
          <p:cNvSpPr txBox="1">
            <a:spLocks noGrp="1"/>
          </p:cNvSpPr>
          <p:nvPr>
            <p:ph type="body" idx="1"/>
          </p:nvPr>
        </p:nvSpPr>
        <p:spPr>
          <a:xfrm>
            <a:off x="1141413" y="1872414"/>
            <a:ext cx="9905998" cy="476405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Clr>
                <a:schemeClr val="lt1"/>
              </a:buClr>
              <a:buSzPct val="125000"/>
              <a:buChar char="•"/>
            </a:pPr>
            <a:r>
              <a:rPr lang="en-CA"/>
              <a:t>All executive emails can be found at </a:t>
            </a:r>
            <a:r>
              <a:rPr lang="en-CA" u="sng">
                <a:solidFill>
                  <a:srgbClr val="FFFF00"/>
                </a:solidFill>
                <a:hlinkClick r:id="rId3">
                  <a:extLst>
                    <a:ext uri="{A12FA001-AC4F-418D-AE19-62706E023703}">
                      <ahyp:hlinkClr xmlns:ahyp="http://schemas.microsoft.com/office/drawing/2018/hyperlinkcolor" val="tx"/>
                    </a:ext>
                  </a:extLst>
                </a:hlinkClick>
              </a:rPr>
              <a:t>Contact Us (Carleton Place Minor Hockey Association) (cpmha.ca)</a:t>
            </a:r>
            <a:endParaRPr>
              <a:solidFill>
                <a:srgbClr val="FFFF00"/>
              </a:solidFill>
            </a:endParaRPr>
          </a:p>
          <a:p>
            <a:pPr marL="228600" lvl="0" indent="-228600" algn="l" rtl="0">
              <a:lnSpc>
                <a:spcPct val="120000"/>
              </a:lnSpc>
              <a:spcBef>
                <a:spcPts val="1000"/>
              </a:spcBef>
              <a:spcAft>
                <a:spcPts val="0"/>
              </a:spcAft>
              <a:buClr>
                <a:schemeClr val="lt1"/>
              </a:buClr>
              <a:buSzPct val="125000"/>
              <a:buChar char="•"/>
            </a:pPr>
            <a:r>
              <a:rPr lang="en-CA"/>
              <a:t>Communication model </a:t>
            </a:r>
            <a:r>
              <a:rPr lang="en-CA" u="sng">
                <a:solidFill>
                  <a:srgbClr val="FFFF00"/>
                </a:solidFill>
                <a:hlinkClick r:id="rId4">
                  <a:extLst>
                    <a:ext uri="{A12FA001-AC4F-418D-AE19-62706E023703}">
                      <ahyp:hlinkClr xmlns:ahyp="http://schemas.microsoft.com/office/drawing/2018/hyperlinkcolor" val="tx"/>
                    </a:ext>
                  </a:extLst>
                </a:hlinkClick>
              </a:rPr>
              <a:t>Communication Model (Carleton Place Minor Hockey Association) (cpmha.ca)</a:t>
            </a:r>
            <a:endParaRPr>
              <a:solidFill>
                <a:srgbClr val="FFFF00"/>
              </a:solidFill>
            </a:endParaRPr>
          </a:p>
          <a:p>
            <a:pPr marL="685800" lvl="1" indent="-228600" algn="l" rtl="0">
              <a:lnSpc>
                <a:spcPct val="120000"/>
              </a:lnSpc>
              <a:spcBef>
                <a:spcPts val="500"/>
              </a:spcBef>
              <a:spcAft>
                <a:spcPts val="0"/>
              </a:spcAft>
              <a:buClr>
                <a:schemeClr val="lt1"/>
              </a:buClr>
              <a:buSzPct val="125000"/>
              <a:buChar char="•"/>
            </a:pPr>
            <a:r>
              <a:rPr lang="en-CA"/>
              <a:t>Manager/Head Coach</a:t>
            </a:r>
            <a:endParaRPr/>
          </a:p>
          <a:p>
            <a:pPr marL="685800" lvl="1" indent="-228600" algn="l" rtl="0">
              <a:lnSpc>
                <a:spcPct val="120000"/>
              </a:lnSpc>
              <a:spcBef>
                <a:spcPts val="500"/>
              </a:spcBef>
              <a:spcAft>
                <a:spcPts val="0"/>
              </a:spcAft>
              <a:buClr>
                <a:schemeClr val="lt1"/>
              </a:buClr>
              <a:buSzPct val="125000"/>
              <a:buChar char="•"/>
            </a:pPr>
            <a:r>
              <a:rPr lang="en-CA"/>
              <a:t>Convenor</a:t>
            </a:r>
            <a:endParaRPr/>
          </a:p>
          <a:p>
            <a:pPr marL="1143000" lvl="2" indent="-228600" algn="l" rtl="0">
              <a:lnSpc>
                <a:spcPct val="120000"/>
              </a:lnSpc>
              <a:spcBef>
                <a:spcPts val="500"/>
              </a:spcBef>
              <a:spcAft>
                <a:spcPts val="0"/>
              </a:spcAft>
              <a:buClr>
                <a:schemeClr val="lt1"/>
              </a:buClr>
              <a:buSzPct val="125000"/>
              <a:buChar char="•"/>
            </a:pPr>
            <a:r>
              <a:rPr lang="en-CA"/>
              <a:t>To appropriate authority</a:t>
            </a:r>
            <a:endParaRPr/>
          </a:p>
          <a:p>
            <a:pPr marL="685800" lvl="1" indent="-228600" algn="l" rtl="0">
              <a:lnSpc>
                <a:spcPct val="120000"/>
              </a:lnSpc>
              <a:spcBef>
                <a:spcPts val="500"/>
              </a:spcBef>
              <a:spcAft>
                <a:spcPts val="0"/>
              </a:spcAft>
              <a:buClr>
                <a:schemeClr val="lt1"/>
              </a:buClr>
              <a:buSzPct val="125000"/>
              <a:buChar char="•"/>
            </a:pPr>
            <a:r>
              <a:rPr lang="en-CA"/>
              <a:t>Incident reporting form.</a:t>
            </a:r>
            <a:endParaRPr/>
          </a:p>
          <a:p>
            <a:pPr marL="228600" lvl="0" indent="-228600" algn="l" rtl="0">
              <a:lnSpc>
                <a:spcPct val="120000"/>
              </a:lnSpc>
              <a:spcBef>
                <a:spcPts val="1000"/>
              </a:spcBef>
              <a:spcAft>
                <a:spcPts val="0"/>
              </a:spcAft>
              <a:buClr>
                <a:schemeClr val="lt1"/>
              </a:buClr>
              <a:buSzPct val="125000"/>
              <a:buChar char="•"/>
            </a:pPr>
            <a:r>
              <a:rPr lang="en-CA"/>
              <a:t>Coaches can contact Risk &amp; Safety/RIC but cc Convenor, so they are aware.</a:t>
            </a:r>
            <a:endParaRPr/>
          </a:p>
          <a:p>
            <a:pPr marL="228600" lvl="0" indent="-228600" algn="l" rtl="0">
              <a:lnSpc>
                <a:spcPct val="120000"/>
              </a:lnSpc>
              <a:spcBef>
                <a:spcPts val="1000"/>
              </a:spcBef>
              <a:spcAft>
                <a:spcPts val="0"/>
              </a:spcAft>
              <a:buClr>
                <a:schemeClr val="lt1"/>
              </a:buClr>
              <a:buSzPct val="125000"/>
              <a:buChar char="•"/>
            </a:pPr>
            <a:r>
              <a:rPr lang="en-CA"/>
              <a:t>Do not contact the LCMHL, District 4, HEO, or Hockey Canada without first having attempted to resolve via the CPMHA communications model.</a:t>
            </a:r>
            <a:endParaRPr/>
          </a:p>
          <a:p>
            <a:pPr marL="228600" lvl="0" indent="-52387" algn="l" rtl="0">
              <a:lnSpc>
                <a:spcPct val="120000"/>
              </a:lnSpc>
              <a:spcBef>
                <a:spcPts val="1000"/>
              </a:spcBef>
              <a:spcAft>
                <a:spcPts val="0"/>
              </a:spcAft>
              <a:buClr>
                <a:schemeClr val="lt1"/>
              </a:buClr>
              <a:buSzPct val="125000"/>
              <a:buNone/>
            </a:pPr>
            <a:endParaRPr/>
          </a:p>
          <a:p>
            <a:pPr marL="1143000" lvl="2" indent="-96440" algn="l" rtl="0">
              <a:lnSpc>
                <a:spcPct val="120000"/>
              </a:lnSpc>
              <a:spcBef>
                <a:spcPts val="500"/>
              </a:spcBef>
              <a:spcAft>
                <a:spcPts val="0"/>
              </a:spcAft>
              <a:buClr>
                <a:schemeClr val="lt1"/>
              </a:buClr>
              <a:buSzPct val="125000"/>
              <a:buNone/>
            </a:pPr>
            <a:endParaRPr/>
          </a:p>
          <a:p>
            <a:pPr marL="1143000" lvl="2" indent="-96440" algn="l" rtl="0">
              <a:lnSpc>
                <a:spcPct val="120000"/>
              </a:lnSpc>
              <a:spcBef>
                <a:spcPts val="500"/>
              </a:spcBef>
              <a:spcAft>
                <a:spcPts val="0"/>
              </a:spcAft>
              <a:buClr>
                <a:schemeClr val="lt1"/>
              </a:buClr>
              <a:buSzPct val="125000"/>
              <a:buNone/>
            </a:pPr>
            <a:endParaRPr/>
          </a:p>
          <a:p>
            <a:pPr marL="914400" lvl="2" indent="0" algn="l" rtl="0">
              <a:lnSpc>
                <a:spcPct val="120000"/>
              </a:lnSpc>
              <a:spcBef>
                <a:spcPts val="500"/>
              </a:spcBef>
              <a:spcAft>
                <a:spcPts val="0"/>
              </a:spcAft>
              <a:buClr>
                <a:schemeClr val="lt1"/>
              </a:buClr>
              <a:buSzPct val="1250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9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COMMUNICATION MODEL</a:t>
            </a:r>
            <a:endParaRPr/>
          </a:p>
        </p:txBody>
      </p:sp>
      <p:sp>
        <p:nvSpPr>
          <p:cNvPr id="350" name="Google Shape;350;p94"/>
          <p:cNvSpPr txBox="1">
            <a:spLocks noGrp="1"/>
          </p:cNvSpPr>
          <p:nvPr>
            <p:ph type="body" idx="1"/>
          </p:nvPr>
        </p:nvSpPr>
        <p:spPr>
          <a:xfrm>
            <a:off x="1141410" y="2249486"/>
            <a:ext cx="10026123"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a:t>Complaints</a:t>
            </a:r>
            <a:endParaRPr/>
          </a:p>
          <a:p>
            <a:pPr marL="685800" lvl="1" indent="-228600" algn="l" rtl="0">
              <a:lnSpc>
                <a:spcPct val="120000"/>
              </a:lnSpc>
              <a:spcBef>
                <a:spcPts val="500"/>
              </a:spcBef>
              <a:spcAft>
                <a:spcPts val="0"/>
              </a:spcAft>
              <a:buClr>
                <a:schemeClr val="lt1"/>
              </a:buClr>
              <a:buSzPts val="2500"/>
              <a:buChar char="•"/>
            </a:pPr>
            <a:r>
              <a:rPr lang="en-CA"/>
              <a:t>Write up complaint the night of the incident but wait 24 hours before sending.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4"/>
          <p:cNvSpPr txBox="1">
            <a:spLocks noGrp="1"/>
          </p:cNvSpPr>
          <p:nvPr>
            <p:ph type="title"/>
          </p:nvPr>
        </p:nvSpPr>
        <p:spPr>
          <a:xfrm>
            <a:off x="1141413" y="0"/>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OUTLINE</a:t>
            </a:r>
            <a:endParaRPr/>
          </a:p>
        </p:txBody>
      </p:sp>
      <p:sp>
        <p:nvSpPr>
          <p:cNvPr id="242" name="Google Shape;242;p54"/>
          <p:cNvSpPr txBox="1">
            <a:spLocks noGrp="1"/>
          </p:cNvSpPr>
          <p:nvPr>
            <p:ph type="body" idx="1"/>
          </p:nvPr>
        </p:nvSpPr>
        <p:spPr>
          <a:xfrm>
            <a:off x="1141423" y="1100062"/>
            <a:ext cx="4878300" cy="5386500"/>
          </a:xfrm>
          <a:prstGeom prst="rect">
            <a:avLst/>
          </a:prstGeom>
          <a:noFill/>
          <a:ln>
            <a:noFill/>
          </a:ln>
        </p:spPr>
        <p:txBody>
          <a:bodyPr spcFirstLastPara="1" wrap="square" lIns="91425" tIns="45700" rIns="91425" bIns="45700" anchor="t" anchorCtr="0">
            <a:normAutofit fontScale="85000" lnSpcReduction="20000"/>
          </a:bodyPr>
          <a:lstStyle/>
          <a:p>
            <a:pPr marL="457200" lvl="0" indent="-360067" algn="l" rtl="0">
              <a:lnSpc>
                <a:spcPct val="120000"/>
              </a:lnSpc>
              <a:spcBef>
                <a:spcPts val="1000"/>
              </a:spcBef>
              <a:spcAft>
                <a:spcPts val="0"/>
              </a:spcAft>
              <a:buClr>
                <a:schemeClr val="lt1"/>
              </a:buClr>
              <a:buSzPct val="96167"/>
              <a:buChar char="•"/>
            </a:pPr>
            <a:r>
              <a:rPr lang="en-CA" sz="3914"/>
              <a:t>Introductions</a:t>
            </a:r>
            <a:endParaRPr sz="3914"/>
          </a:p>
          <a:p>
            <a:pPr marL="457200" lvl="0" indent="-360067" algn="l" rtl="0">
              <a:lnSpc>
                <a:spcPct val="120000"/>
              </a:lnSpc>
              <a:spcBef>
                <a:spcPts val="1000"/>
              </a:spcBef>
              <a:spcAft>
                <a:spcPts val="0"/>
              </a:spcAft>
              <a:buClr>
                <a:schemeClr val="lt1"/>
              </a:buClr>
              <a:buSzPct val="96167"/>
              <a:buChar char="•"/>
            </a:pPr>
            <a:r>
              <a:rPr lang="en-CA" sz="3914"/>
              <a:t>Important dates</a:t>
            </a:r>
            <a:endParaRPr sz="3914"/>
          </a:p>
          <a:p>
            <a:pPr marL="457200" lvl="0" indent="-360067" algn="l" rtl="0">
              <a:lnSpc>
                <a:spcPct val="120000"/>
              </a:lnSpc>
              <a:spcBef>
                <a:spcPts val="1000"/>
              </a:spcBef>
              <a:spcAft>
                <a:spcPts val="0"/>
              </a:spcAft>
              <a:buClr>
                <a:schemeClr val="lt1"/>
              </a:buClr>
              <a:buSzPct val="96167"/>
              <a:buChar char="•"/>
            </a:pPr>
            <a:r>
              <a:rPr lang="en-CA" sz="3914"/>
              <a:t>Roles &amp; Responsibilities</a:t>
            </a:r>
            <a:endParaRPr sz="3914"/>
          </a:p>
          <a:p>
            <a:pPr marL="914400" lvl="1" indent="-350869" algn="l" rtl="0">
              <a:lnSpc>
                <a:spcPct val="120000"/>
              </a:lnSpc>
              <a:spcBef>
                <a:spcPts val="500"/>
              </a:spcBef>
              <a:spcAft>
                <a:spcPts val="0"/>
              </a:spcAft>
              <a:buSzPct val="107690"/>
              <a:buChar char="•"/>
            </a:pPr>
            <a:r>
              <a:rPr lang="en-CA" sz="3250"/>
              <a:t>Manager</a:t>
            </a:r>
            <a:endParaRPr sz="3250"/>
          </a:p>
          <a:p>
            <a:pPr marL="914400" lvl="1" indent="-350869" algn="l" rtl="0">
              <a:lnSpc>
                <a:spcPct val="120000"/>
              </a:lnSpc>
              <a:spcBef>
                <a:spcPts val="500"/>
              </a:spcBef>
              <a:spcAft>
                <a:spcPts val="0"/>
              </a:spcAft>
              <a:buSzPct val="107690"/>
              <a:buChar char="•"/>
            </a:pPr>
            <a:r>
              <a:rPr lang="en-CA" sz="3250"/>
              <a:t>Coaches</a:t>
            </a:r>
            <a:endParaRPr sz="3250"/>
          </a:p>
          <a:p>
            <a:pPr marL="914400" lvl="1" indent="-350869" algn="l" rtl="0">
              <a:lnSpc>
                <a:spcPct val="120000"/>
              </a:lnSpc>
              <a:spcBef>
                <a:spcPts val="500"/>
              </a:spcBef>
              <a:spcAft>
                <a:spcPts val="0"/>
              </a:spcAft>
              <a:buSzPct val="107690"/>
              <a:buChar char="•"/>
            </a:pPr>
            <a:r>
              <a:rPr lang="en-CA" sz="3250"/>
              <a:t>Trainer</a:t>
            </a:r>
            <a:endParaRPr sz="3250"/>
          </a:p>
          <a:p>
            <a:pPr marL="914400" lvl="1" indent="-350869" algn="l" rtl="0">
              <a:lnSpc>
                <a:spcPct val="120000"/>
              </a:lnSpc>
              <a:spcBef>
                <a:spcPts val="500"/>
              </a:spcBef>
              <a:spcAft>
                <a:spcPts val="0"/>
              </a:spcAft>
              <a:buSzPct val="107690"/>
              <a:buChar char="•"/>
            </a:pPr>
            <a:r>
              <a:rPr lang="en-CA" sz="3250"/>
              <a:t>Treasurer</a:t>
            </a:r>
            <a:endParaRPr sz="3250"/>
          </a:p>
          <a:p>
            <a:pPr marL="914400" lvl="1" indent="-350869" algn="l" rtl="0">
              <a:lnSpc>
                <a:spcPct val="120000"/>
              </a:lnSpc>
              <a:spcBef>
                <a:spcPts val="500"/>
              </a:spcBef>
              <a:spcAft>
                <a:spcPts val="0"/>
              </a:spcAft>
              <a:buSzPct val="107690"/>
              <a:buChar char="•"/>
            </a:pPr>
            <a:r>
              <a:rPr lang="en-CA" sz="3250"/>
              <a:t>Equipment Manager</a:t>
            </a:r>
            <a:endParaRPr sz="3250"/>
          </a:p>
          <a:p>
            <a:pPr marL="457200" lvl="0" indent="-357473" algn="l" rtl="0">
              <a:lnSpc>
                <a:spcPct val="120000"/>
              </a:lnSpc>
              <a:spcBef>
                <a:spcPts val="500"/>
              </a:spcBef>
              <a:spcAft>
                <a:spcPts val="0"/>
              </a:spcAft>
              <a:buSzPct val="96093"/>
              <a:buChar char="•"/>
            </a:pPr>
            <a:r>
              <a:rPr lang="en-CA" sz="3840"/>
              <a:t>Communication Model</a:t>
            </a:r>
            <a:endParaRPr sz="3840"/>
          </a:p>
          <a:p>
            <a:pPr marL="457200" lvl="0" indent="-228600" algn="l" rtl="0">
              <a:lnSpc>
                <a:spcPct val="120000"/>
              </a:lnSpc>
              <a:spcBef>
                <a:spcPts val="500"/>
              </a:spcBef>
              <a:spcAft>
                <a:spcPts val="0"/>
              </a:spcAft>
              <a:buSzPct val="93750"/>
              <a:buNone/>
            </a:pPr>
            <a:endParaRPr/>
          </a:p>
          <a:p>
            <a:pPr marL="457200" lvl="0" indent="-228600" algn="l" rtl="0">
              <a:lnSpc>
                <a:spcPct val="120000"/>
              </a:lnSpc>
              <a:spcBef>
                <a:spcPts val="500"/>
              </a:spcBef>
              <a:spcAft>
                <a:spcPts val="0"/>
              </a:spcAft>
              <a:buSzPct val="93750"/>
              <a:buNone/>
            </a:pPr>
            <a:endParaRPr/>
          </a:p>
          <a:p>
            <a:pPr marL="457200" lvl="0" indent="-228600" algn="l" rtl="0">
              <a:lnSpc>
                <a:spcPct val="120000"/>
              </a:lnSpc>
              <a:spcBef>
                <a:spcPts val="500"/>
              </a:spcBef>
              <a:spcAft>
                <a:spcPts val="0"/>
              </a:spcAft>
              <a:buSzPct val="93750"/>
              <a:buNone/>
            </a:pPr>
            <a:endParaRPr/>
          </a:p>
          <a:p>
            <a:pPr marL="457200" lvl="0" indent="-228600" algn="l" rtl="0">
              <a:lnSpc>
                <a:spcPct val="120000"/>
              </a:lnSpc>
              <a:spcBef>
                <a:spcPts val="500"/>
              </a:spcBef>
              <a:spcAft>
                <a:spcPts val="0"/>
              </a:spcAft>
              <a:buSzPct val="93750"/>
              <a:buNone/>
            </a:pPr>
            <a:endParaRPr/>
          </a:p>
          <a:p>
            <a:pPr marL="914400" lvl="1" indent="-228600" algn="l" rtl="0">
              <a:lnSpc>
                <a:spcPct val="120000"/>
              </a:lnSpc>
              <a:spcBef>
                <a:spcPts val="500"/>
              </a:spcBef>
              <a:spcAft>
                <a:spcPts val="0"/>
              </a:spcAft>
              <a:buSzPct val="112500"/>
              <a:buNone/>
            </a:pPr>
            <a:endParaRPr/>
          </a:p>
          <a:p>
            <a:pPr marL="457200" lvl="0" indent="-228600" algn="l" rtl="0">
              <a:lnSpc>
                <a:spcPct val="120000"/>
              </a:lnSpc>
              <a:spcBef>
                <a:spcPts val="1000"/>
              </a:spcBef>
              <a:spcAft>
                <a:spcPts val="0"/>
              </a:spcAft>
              <a:buClr>
                <a:schemeClr val="lt1"/>
              </a:buClr>
              <a:buSzPct val="93750"/>
              <a:buNone/>
            </a:pPr>
            <a:endParaRPr/>
          </a:p>
          <a:p>
            <a:pPr marL="914400" lvl="1" indent="-228600" algn="l" rtl="0">
              <a:lnSpc>
                <a:spcPct val="120000"/>
              </a:lnSpc>
              <a:spcBef>
                <a:spcPts val="500"/>
              </a:spcBef>
              <a:spcAft>
                <a:spcPts val="0"/>
              </a:spcAft>
              <a:buSzPct val="112500"/>
              <a:buNone/>
            </a:pPr>
            <a:endParaRPr/>
          </a:p>
        </p:txBody>
      </p:sp>
      <p:sp>
        <p:nvSpPr>
          <p:cNvPr id="243" name="Google Shape;243;p54"/>
          <p:cNvSpPr txBox="1">
            <a:spLocks noGrp="1"/>
          </p:cNvSpPr>
          <p:nvPr>
            <p:ph type="body" idx="2"/>
          </p:nvPr>
        </p:nvSpPr>
        <p:spPr>
          <a:xfrm>
            <a:off x="6019802" y="1052512"/>
            <a:ext cx="4875211" cy="5210175"/>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500"/>
              </a:spcBef>
              <a:spcAft>
                <a:spcPts val="0"/>
              </a:spcAft>
              <a:buSzPts val="2250"/>
              <a:buChar char="•"/>
            </a:pPr>
            <a:r>
              <a:rPr lang="en-CA" dirty="0"/>
              <a:t>Rosters</a:t>
            </a:r>
            <a:endParaRPr dirty="0"/>
          </a:p>
          <a:p>
            <a:pPr marL="457200" lvl="0" indent="-371475" algn="l" rtl="0">
              <a:lnSpc>
                <a:spcPct val="120000"/>
              </a:lnSpc>
              <a:spcBef>
                <a:spcPts val="500"/>
              </a:spcBef>
              <a:spcAft>
                <a:spcPts val="0"/>
              </a:spcAft>
              <a:buSzPts val="2250"/>
              <a:buChar char="•"/>
            </a:pPr>
            <a:r>
              <a:rPr lang="en-CA" dirty="0"/>
              <a:t>Travel Permits</a:t>
            </a:r>
            <a:endParaRPr dirty="0"/>
          </a:p>
          <a:p>
            <a:pPr marL="457200" lvl="0" indent="-371475" algn="l" rtl="0">
              <a:lnSpc>
                <a:spcPct val="120000"/>
              </a:lnSpc>
              <a:spcBef>
                <a:spcPts val="500"/>
              </a:spcBef>
              <a:spcAft>
                <a:spcPts val="0"/>
              </a:spcAft>
              <a:buSzPts val="2250"/>
              <a:buChar char="•"/>
            </a:pPr>
            <a:r>
              <a:rPr lang="en-CA" dirty="0" err="1"/>
              <a:t>SportzHeads</a:t>
            </a:r>
            <a:r>
              <a:rPr lang="en-CA" dirty="0"/>
              <a:t> &amp; Socials</a:t>
            </a:r>
            <a:endParaRPr dirty="0"/>
          </a:p>
          <a:p>
            <a:pPr marL="457200" lvl="0" indent="-371475" algn="l" rtl="0">
              <a:lnSpc>
                <a:spcPct val="120000"/>
              </a:lnSpc>
              <a:spcBef>
                <a:spcPts val="500"/>
              </a:spcBef>
              <a:spcAft>
                <a:spcPts val="0"/>
              </a:spcAft>
              <a:buSzPts val="2250"/>
              <a:buChar char="•"/>
            </a:pPr>
            <a:r>
              <a:rPr lang="en-CA" dirty="0"/>
              <a:t>LCMHL &amp; CPMHA  Website</a:t>
            </a:r>
          </a:p>
          <a:p>
            <a:pPr>
              <a:spcBef>
                <a:spcPts val="500"/>
              </a:spcBef>
            </a:pPr>
            <a:r>
              <a:rPr lang="en-CA" dirty="0"/>
              <a:t>Equipment</a:t>
            </a:r>
          </a:p>
          <a:p>
            <a:pPr>
              <a:spcBef>
                <a:spcPts val="500"/>
              </a:spcBef>
            </a:pPr>
            <a:r>
              <a:rPr lang="en-CA" dirty="0"/>
              <a:t>Tournaments</a:t>
            </a:r>
            <a:endParaRPr dirty="0"/>
          </a:p>
          <a:p>
            <a:pPr marL="457200" lvl="0" indent="-371475" algn="l" rtl="0">
              <a:lnSpc>
                <a:spcPct val="120000"/>
              </a:lnSpc>
              <a:spcBef>
                <a:spcPts val="500"/>
              </a:spcBef>
              <a:spcAft>
                <a:spcPts val="0"/>
              </a:spcAft>
              <a:buSzPts val="2250"/>
              <a:buChar char="•"/>
            </a:pPr>
            <a:r>
              <a:rPr lang="en-CA" dirty="0"/>
              <a:t>TTM</a:t>
            </a:r>
            <a:endParaRPr dirty="0"/>
          </a:p>
          <a:p>
            <a:pPr marL="457200" lvl="0" indent="-371475" algn="l" rtl="0">
              <a:lnSpc>
                <a:spcPct val="120000"/>
              </a:lnSpc>
              <a:spcBef>
                <a:spcPts val="500"/>
              </a:spcBef>
              <a:spcAft>
                <a:spcPts val="0"/>
              </a:spcAft>
              <a:buSzPts val="2250"/>
              <a:buChar char="•"/>
            </a:pPr>
            <a:r>
              <a:rPr lang="en-CA" dirty="0"/>
              <a:t>Ice Release</a:t>
            </a:r>
            <a:endParaRPr dirty="0"/>
          </a:p>
          <a:p>
            <a:pPr marL="457200" lvl="0" indent="-371475" algn="l" rtl="0">
              <a:lnSpc>
                <a:spcPct val="120000"/>
              </a:lnSpc>
              <a:spcBef>
                <a:spcPts val="500"/>
              </a:spcBef>
              <a:spcAft>
                <a:spcPts val="0"/>
              </a:spcAft>
              <a:buSzPts val="2250"/>
              <a:buChar char="•"/>
            </a:pPr>
            <a:r>
              <a:rPr lang="en-CA" dirty="0"/>
              <a:t>Team Photos</a:t>
            </a:r>
            <a:endParaRPr dirty="0"/>
          </a:p>
          <a:p>
            <a:pPr marL="457200" lvl="0" indent="-228600" algn="l" rtl="0">
              <a:lnSpc>
                <a:spcPct val="120000"/>
              </a:lnSpc>
              <a:spcBef>
                <a:spcPts val="1000"/>
              </a:spcBef>
              <a:spcAft>
                <a:spcPts val="0"/>
              </a:spcAft>
              <a:buClr>
                <a:schemeClr val="lt1"/>
              </a:buClr>
              <a:buSzPts val="225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dirty="0"/>
              <a:t>Rosters</a:t>
            </a:r>
            <a:endParaRPr dirty="0"/>
          </a:p>
        </p:txBody>
      </p:sp>
      <p:sp>
        <p:nvSpPr>
          <p:cNvPr id="356" name="Google Shape;356;p59"/>
          <p:cNvSpPr txBox="1">
            <a:spLocks noGrp="1"/>
          </p:cNvSpPr>
          <p:nvPr>
            <p:ph type="body" idx="1"/>
          </p:nvPr>
        </p:nvSpPr>
        <p:spPr>
          <a:xfrm>
            <a:off x="1141435" y="1750285"/>
            <a:ext cx="9190500" cy="4113600"/>
          </a:xfrm>
          <a:prstGeom prst="rect">
            <a:avLst/>
          </a:prstGeom>
          <a:noFill/>
          <a:ln>
            <a:noFill/>
          </a:ln>
        </p:spPr>
        <p:txBody>
          <a:bodyPr spcFirstLastPara="1" wrap="square" lIns="91425" tIns="45700" rIns="91425" bIns="45700" anchor="t" anchorCtr="0">
            <a:normAutofit fontScale="92500" lnSpcReduction="10000"/>
          </a:bodyPr>
          <a:lstStyle/>
          <a:p>
            <a:pPr marL="457200" lvl="0" indent="-371475" algn="l" rtl="0">
              <a:lnSpc>
                <a:spcPct val="120000"/>
              </a:lnSpc>
              <a:spcBef>
                <a:spcPts val="1000"/>
              </a:spcBef>
              <a:spcAft>
                <a:spcPts val="0"/>
              </a:spcAft>
              <a:buClr>
                <a:schemeClr val="lt1"/>
              </a:buClr>
              <a:buSzPct val="101351"/>
              <a:buChar char="•"/>
            </a:pPr>
            <a:r>
              <a:rPr lang="en-CA" dirty="0"/>
              <a:t>Submit Initial Team roster by 15 Oct.</a:t>
            </a:r>
            <a:endParaRPr dirty="0"/>
          </a:p>
          <a:p>
            <a:pPr marL="457200" lvl="0" indent="-371475" algn="l" rtl="0">
              <a:lnSpc>
                <a:spcPct val="120000"/>
              </a:lnSpc>
              <a:spcBef>
                <a:spcPts val="1000"/>
              </a:spcBef>
              <a:spcAft>
                <a:spcPts val="0"/>
              </a:spcAft>
              <a:buClr>
                <a:schemeClr val="lt1"/>
              </a:buClr>
              <a:buSzPct val="101351"/>
              <a:buChar char="•"/>
            </a:pPr>
            <a:r>
              <a:rPr lang="en-CA" dirty="0"/>
              <a:t>Convenors and Managers must build the CPMHA roster. Once Managers have been identified they will be given access to the CPMHA Roster build file. Any delays in completing this will result in delays of obtaining an official roster. </a:t>
            </a:r>
            <a:endParaRPr dirty="0"/>
          </a:p>
          <a:p>
            <a:pPr marL="457200" lvl="0" indent="-371475" algn="l" rtl="0">
              <a:lnSpc>
                <a:spcPct val="120000"/>
              </a:lnSpc>
              <a:spcBef>
                <a:spcPts val="1000"/>
              </a:spcBef>
              <a:spcAft>
                <a:spcPts val="0"/>
              </a:spcAft>
              <a:buClr>
                <a:schemeClr val="lt1"/>
              </a:buClr>
              <a:buSzPct val="101351"/>
              <a:buChar char="•"/>
            </a:pPr>
            <a:r>
              <a:rPr lang="en-CA" dirty="0"/>
              <a:t>Submit Final Team roster by 15 Nov</a:t>
            </a:r>
            <a:endParaRPr dirty="0"/>
          </a:p>
          <a:p>
            <a:pPr marL="457200" lvl="0" indent="-371475" algn="l" rtl="0">
              <a:lnSpc>
                <a:spcPct val="120000"/>
              </a:lnSpc>
              <a:spcBef>
                <a:spcPts val="1000"/>
              </a:spcBef>
              <a:spcAft>
                <a:spcPts val="0"/>
              </a:spcAft>
              <a:buClr>
                <a:schemeClr val="lt1"/>
              </a:buClr>
              <a:buSzPct val="101351"/>
              <a:buChar char="•"/>
            </a:pPr>
            <a:r>
              <a:rPr lang="en-CA" dirty="0"/>
              <a:t>Approved Rosters are typically required for a team to participate in a tournament. If required before the deadline of submission this must be communicated to the convenor who will contact the registrar.</a:t>
            </a:r>
            <a:endParaRPr dirty="0"/>
          </a:p>
          <a:p>
            <a:pPr marL="457200" lvl="0" indent="-228600" algn="l" rtl="0">
              <a:lnSpc>
                <a:spcPct val="120000"/>
              </a:lnSpc>
              <a:spcBef>
                <a:spcPts val="1000"/>
              </a:spcBef>
              <a:spcAft>
                <a:spcPts val="0"/>
              </a:spcAft>
              <a:buClr>
                <a:schemeClr val="lt1"/>
              </a:buClr>
              <a:buSzPct val="101351"/>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Travel Permits</a:t>
            </a:r>
            <a:endParaRPr/>
          </a:p>
        </p:txBody>
      </p:sp>
      <p:sp>
        <p:nvSpPr>
          <p:cNvPr id="362" name="Google Shape;362;p87"/>
          <p:cNvSpPr txBox="1">
            <a:spLocks noGrp="1"/>
          </p:cNvSpPr>
          <p:nvPr>
            <p:ph type="body" idx="1"/>
          </p:nvPr>
        </p:nvSpPr>
        <p:spPr>
          <a:xfrm>
            <a:off x="1141425" y="1738398"/>
            <a:ext cx="9190500" cy="4779600"/>
          </a:xfrm>
          <a:prstGeom prst="rect">
            <a:avLst/>
          </a:prstGeom>
          <a:noFill/>
          <a:ln>
            <a:noFill/>
          </a:ln>
        </p:spPr>
        <p:txBody>
          <a:bodyPr spcFirstLastPara="1" wrap="square" lIns="91425" tIns="45700" rIns="91425" bIns="45700" anchor="t" anchorCtr="0">
            <a:normAutofit fontScale="92500" lnSpcReduction="20000"/>
          </a:bodyPr>
          <a:lstStyle/>
          <a:p>
            <a:pPr marL="457200" lvl="0" indent="-384081" algn="l" rtl="0">
              <a:lnSpc>
                <a:spcPct val="120000"/>
              </a:lnSpc>
              <a:spcBef>
                <a:spcPts val="1000"/>
              </a:spcBef>
              <a:spcAft>
                <a:spcPts val="0"/>
              </a:spcAft>
              <a:buClr>
                <a:schemeClr val="lt1"/>
              </a:buClr>
              <a:buSzPct val="110294"/>
              <a:buChar char="•"/>
            </a:pPr>
            <a:r>
              <a:rPr lang="en-CA" dirty="0"/>
              <a:t>Travel permits are required for all tournaments, and exhibition games from U9-U18. This includes local tournaments and exhibition games within D4. This allows HEO to monitor and confirm that the proper development pathways are being followed.</a:t>
            </a:r>
            <a:endParaRPr dirty="0"/>
          </a:p>
          <a:p>
            <a:pPr marL="457200" lvl="0" indent="-384081" algn="l" rtl="0">
              <a:lnSpc>
                <a:spcPct val="120000"/>
              </a:lnSpc>
              <a:spcBef>
                <a:spcPts val="1000"/>
              </a:spcBef>
              <a:spcAft>
                <a:spcPts val="0"/>
              </a:spcAft>
              <a:buClr>
                <a:schemeClr val="lt1"/>
              </a:buClr>
              <a:buSzPct val="110294"/>
              <a:buChar char="•"/>
            </a:pPr>
            <a:r>
              <a:rPr lang="en-CA" dirty="0"/>
              <a:t>Travel Permit must be completed in </a:t>
            </a:r>
            <a:r>
              <a:rPr lang="en-CA" dirty="0" err="1"/>
              <a:t>Spordel</a:t>
            </a:r>
            <a:r>
              <a:rPr lang="en-CA" dirty="0"/>
              <a:t> by the manger well in advance of the tournament and exhibition date, as signatures from the CPMHA President and D4 Chair must be returned before you can confirm your spot in the tournament.</a:t>
            </a:r>
            <a:endParaRPr dirty="0"/>
          </a:p>
          <a:p>
            <a:pPr marL="457200" lvl="0" indent="-384081" algn="l" rtl="0">
              <a:lnSpc>
                <a:spcPct val="120000"/>
              </a:lnSpc>
              <a:spcBef>
                <a:spcPts val="1000"/>
              </a:spcBef>
              <a:spcAft>
                <a:spcPts val="0"/>
              </a:spcAft>
              <a:buClr>
                <a:schemeClr val="lt1"/>
              </a:buClr>
              <a:buSzPct val="110294"/>
              <a:buChar char="•"/>
            </a:pPr>
            <a:r>
              <a:rPr lang="en-CA" dirty="0"/>
              <a:t>Managers can find approved Travel Permits in their </a:t>
            </a:r>
            <a:r>
              <a:rPr lang="en-CA" dirty="0" err="1"/>
              <a:t>Spordal</a:t>
            </a:r>
            <a:r>
              <a:rPr lang="en-CA" dirty="0"/>
              <a:t> account. If the game for which the travel permit is canceled, you must notify the Convenor and Registrar to have it cancelled. </a:t>
            </a:r>
            <a:r>
              <a:rPr lang="en-CA" dirty="0" err="1"/>
              <a:t>Spordel</a:t>
            </a:r>
            <a:r>
              <a:rPr lang="en-CA" dirty="0"/>
              <a:t> - Manage/Travel Permit/Add.</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384e3e0cef8_0_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Travel Permits</a:t>
            </a:r>
            <a:endParaRPr/>
          </a:p>
        </p:txBody>
      </p:sp>
      <p:sp>
        <p:nvSpPr>
          <p:cNvPr id="368" name="Google Shape;368;g384e3e0cef8_0_0"/>
          <p:cNvSpPr txBox="1">
            <a:spLocks noGrp="1"/>
          </p:cNvSpPr>
          <p:nvPr>
            <p:ph type="body" idx="1"/>
          </p:nvPr>
        </p:nvSpPr>
        <p:spPr>
          <a:xfrm>
            <a:off x="1141425" y="1738398"/>
            <a:ext cx="9190500" cy="4779600"/>
          </a:xfrm>
          <a:prstGeom prst="rect">
            <a:avLst/>
          </a:prstGeom>
          <a:noFill/>
          <a:ln>
            <a:noFill/>
          </a:ln>
        </p:spPr>
        <p:txBody>
          <a:bodyPr spcFirstLastPara="1" wrap="square" lIns="91425" tIns="45700" rIns="91425" bIns="45700" anchor="t" anchorCtr="0">
            <a:normAutofit/>
          </a:bodyPr>
          <a:lstStyle/>
          <a:p>
            <a:pPr lvl="0" indent="-396688">
              <a:buSzPts val="2647"/>
            </a:pPr>
            <a:r>
              <a:rPr lang="en-CA" dirty="0"/>
              <a:t>Details to complete travel permits can by found on the CPMHA website</a:t>
            </a:r>
            <a:r>
              <a:rPr lang="en-CA" dirty="0">
                <a:solidFill>
                  <a:schemeClr val="bg1"/>
                </a:solidFill>
              </a:rPr>
              <a:t>.</a:t>
            </a:r>
            <a:r>
              <a:rPr lang="en-US" dirty="0">
                <a:solidFill>
                  <a:schemeClr val="bg1"/>
                </a:solidFill>
                <a:hlinkClick r:id="rId3">
                  <a:extLst>
                    <a:ext uri="{A12FA001-AC4F-418D-AE19-62706E023703}">
                      <ahyp:hlinkClr xmlns:ahyp="http://schemas.microsoft.com/office/drawing/2018/hyperlinkcolor" val="tx"/>
                    </a:ext>
                  </a:extLst>
                </a:hlinkClick>
              </a:rPr>
              <a:t> Completing_a_Travel_Permit_in_Spordal.pdf</a:t>
            </a:r>
            <a:endParaRPr dirty="0">
              <a:solidFill>
                <a:schemeClr val="bg1"/>
              </a:solidFill>
            </a:endParaRPr>
          </a:p>
          <a:p>
            <a:pPr marL="457200" lvl="0" indent="-371475" algn="l" rtl="0">
              <a:lnSpc>
                <a:spcPct val="120000"/>
              </a:lnSpc>
              <a:spcBef>
                <a:spcPts val="1000"/>
              </a:spcBef>
              <a:spcAft>
                <a:spcPts val="0"/>
              </a:spcAft>
              <a:buSzPts val="2250"/>
              <a:buChar char="•"/>
            </a:pPr>
            <a:r>
              <a:rPr lang="en-CA" dirty="0"/>
              <a:t>Operations/How-</a:t>
            </a:r>
            <a:r>
              <a:rPr lang="en-CA" dirty="0" err="1"/>
              <a:t>To’s</a:t>
            </a:r>
            <a:r>
              <a:rPr lang="en-CA" dirty="0"/>
              <a:t>/Manager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ff97b712e9_0_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SportzHeadz &amp; Social Media</a:t>
            </a:r>
            <a:endParaRPr/>
          </a:p>
        </p:txBody>
      </p:sp>
      <p:sp>
        <p:nvSpPr>
          <p:cNvPr id="374" name="Google Shape;374;g2ff97b712e9_0_0"/>
          <p:cNvSpPr txBox="1">
            <a:spLocks noGrp="1"/>
          </p:cNvSpPr>
          <p:nvPr>
            <p:ph type="body" idx="1"/>
          </p:nvPr>
        </p:nvSpPr>
        <p:spPr>
          <a:xfrm>
            <a:off x="1141410" y="1766888"/>
            <a:ext cx="4878300" cy="4024398"/>
          </a:xfrm>
          <a:prstGeom prst="rect">
            <a:avLst/>
          </a:prstGeom>
          <a:noFill/>
          <a:ln>
            <a:noFill/>
          </a:ln>
        </p:spPr>
        <p:txBody>
          <a:bodyPr spcFirstLastPara="1" wrap="square" lIns="91425" tIns="45700" rIns="91425" bIns="45700" anchor="t" anchorCtr="0">
            <a:normAutofit/>
          </a:bodyPr>
          <a:lstStyle/>
          <a:p>
            <a:pPr marL="412750" lvl="0" indent="-298450" algn="l" rtl="0">
              <a:lnSpc>
                <a:spcPct val="115000"/>
              </a:lnSpc>
              <a:spcBef>
                <a:spcPts val="1200"/>
              </a:spcBef>
              <a:spcAft>
                <a:spcPts val="0"/>
              </a:spcAft>
              <a:buSzPts val="1800"/>
              <a:buChar char="•"/>
            </a:pPr>
            <a:r>
              <a:rPr lang="en-CA" sz="1800" dirty="0"/>
              <a:t>Mobile app for team staff to communicate with parents and players</a:t>
            </a:r>
            <a:endParaRPr sz="1800" dirty="0"/>
          </a:p>
          <a:p>
            <a:pPr marL="412750" lvl="0" indent="-298450" algn="l" rtl="0">
              <a:lnSpc>
                <a:spcPct val="115000"/>
              </a:lnSpc>
              <a:spcBef>
                <a:spcPts val="0"/>
              </a:spcBef>
              <a:spcAft>
                <a:spcPts val="0"/>
              </a:spcAft>
              <a:buSzPts val="1800"/>
              <a:buChar char="•"/>
            </a:pPr>
            <a:r>
              <a:rPr lang="en-CA" sz="1800" dirty="0"/>
              <a:t>Secure access: Coaches/Managers approve team members on app</a:t>
            </a:r>
            <a:endParaRPr sz="1800" dirty="0"/>
          </a:p>
          <a:p>
            <a:pPr marL="412750" lvl="0" indent="-298450" algn="l" rtl="0">
              <a:lnSpc>
                <a:spcPct val="115000"/>
              </a:lnSpc>
              <a:spcBef>
                <a:spcPts val="0"/>
              </a:spcBef>
              <a:spcAft>
                <a:spcPts val="0"/>
              </a:spcAft>
              <a:buSzPts val="1800"/>
              <a:buChar char="•"/>
            </a:pPr>
            <a:r>
              <a:rPr lang="en-CA" sz="1800" dirty="0"/>
              <a:t>Website login for Head Coach and Manager</a:t>
            </a:r>
            <a:endParaRPr sz="1800" dirty="0"/>
          </a:p>
          <a:p>
            <a:pPr marL="412750" lvl="0" indent="-298450" algn="l" rtl="0">
              <a:lnSpc>
                <a:spcPct val="115000"/>
              </a:lnSpc>
              <a:spcBef>
                <a:spcPts val="0"/>
              </a:spcBef>
              <a:spcAft>
                <a:spcPts val="0"/>
              </a:spcAft>
              <a:buSzPts val="1800"/>
              <a:buChar char="•"/>
            </a:pPr>
            <a:r>
              <a:rPr lang="en-CA" sz="1800" dirty="0"/>
              <a:t>How-to guides available under </a:t>
            </a:r>
            <a:r>
              <a:rPr lang="en-CA" sz="1800" b="1" dirty="0"/>
              <a:t>Operations &gt; How-</a:t>
            </a:r>
            <a:r>
              <a:rPr lang="en-CA" sz="1800" b="1" dirty="0" err="1"/>
              <a:t>To’s</a:t>
            </a:r>
            <a:r>
              <a:rPr lang="en-CA" sz="1800" dirty="0"/>
              <a:t> on the website</a:t>
            </a:r>
            <a:endParaRPr sz="1800" dirty="0"/>
          </a:p>
          <a:p>
            <a:pPr marL="228600" lvl="0" indent="-38100" algn="l" rtl="0">
              <a:lnSpc>
                <a:spcPct val="120000"/>
              </a:lnSpc>
              <a:spcBef>
                <a:spcPts val="1200"/>
              </a:spcBef>
              <a:spcAft>
                <a:spcPts val="0"/>
              </a:spcAft>
              <a:buClr>
                <a:schemeClr val="lt1"/>
              </a:buClr>
              <a:buSzPts val="3000"/>
              <a:buNone/>
            </a:pPr>
            <a:endParaRPr dirty="0"/>
          </a:p>
        </p:txBody>
      </p:sp>
      <p:sp>
        <p:nvSpPr>
          <p:cNvPr id="375" name="Google Shape;375;g2ff97b712e9_0_0"/>
          <p:cNvSpPr txBox="1">
            <a:spLocks noGrp="1"/>
          </p:cNvSpPr>
          <p:nvPr>
            <p:ph type="body" idx="2"/>
          </p:nvPr>
        </p:nvSpPr>
        <p:spPr>
          <a:xfrm>
            <a:off x="6172200" y="1852613"/>
            <a:ext cx="4875300" cy="3938673"/>
          </a:xfrm>
          <a:prstGeom prst="rect">
            <a:avLst/>
          </a:prstGeom>
          <a:noFill/>
          <a:ln>
            <a:noFill/>
          </a:ln>
        </p:spPr>
        <p:txBody>
          <a:bodyPr spcFirstLastPara="1" wrap="square" lIns="91425" tIns="45700" rIns="91425" bIns="45700" anchor="t" anchorCtr="0">
            <a:normAutofit/>
          </a:bodyPr>
          <a:lstStyle/>
          <a:p>
            <a:pPr marL="412750" lvl="0" indent="-298450" algn="l" rtl="0">
              <a:lnSpc>
                <a:spcPct val="115000"/>
              </a:lnSpc>
              <a:spcBef>
                <a:spcPts val="0"/>
              </a:spcBef>
              <a:spcAft>
                <a:spcPts val="0"/>
              </a:spcAft>
              <a:buSzPts val="1800"/>
              <a:buChar char="•"/>
            </a:pPr>
            <a:r>
              <a:rPr lang="en-CA" sz="1800" dirty="0"/>
              <a:t>For Instagram and Facebook posts, email: socials@cpmha.ca</a:t>
            </a:r>
            <a:endParaRPr sz="1800" dirty="0"/>
          </a:p>
          <a:p>
            <a:pPr marL="412750" lvl="0" indent="-298450" algn="l" rtl="0">
              <a:lnSpc>
                <a:spcPct val="115000"/>
              </a:lnSpc>
              <a:spcBef>
                <a:spcPts val="0"/>
              </a:spcBef>
              <a:spcAft>
                <a:spcPts val="0"/>
              </a:spcAft>
              <a:buSzPts val="1800"/>
              <a:buChar char="•"/>
            </a:pPr>
            <a:r>
              <a:rPr lang="en-CA" sz="1800" dirty="0"/>
              <a:t>Posts are managed by the social media team</a:t>
            </a:r>
            <a:endParaRPr sz="1800" dirty="0"/>
          </a:p>
          <a:p>
            <a:pPr marL="228600" lvl="0" indent="-38100" algn="l" rtl="0">
              <a:lnSpc>
                <a:spcPct val="120000"/>
              </a:lnSpc>
              <a:spcBef>
                <a:spcPts val="1200"/>
              </a:spcBef>
              <a:spcAft>
                <a:spcPts val="0"/>
              </a:spcAft>
              <a:buClr>
                <a:schemeClr val="lt1"/>
              </a:buClr>
              <a:buSzPts val="3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LCMHL &amp; CPMHA Website</a:t>
            </a:r>
            <a:endParaRPr/>
          </a:p>
        </p:txBody>
      </p:sp>
      <p:sp>
        <p:nvSpPr>
          <p:cNvPr id="381" name="Google Shape;381;p67"/>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1000"/>
              </a:spcBef>
              <a:spcAft>
                <a:spcPts val="0"/>
              </a:spcAft>
              <a:buSzPts val="2250"/>
              <a:buChar char="•"/>
            </a:pPr>
            <a:r>
              <a:rPr lang="en-CA" dirty="0"/>
              <a:t>LCMHL website</a:t>
            </a:r>
            <a:endParaRPr dirty="0"/>
          </a:p>
          <a:p>
            <a:pPr marL="800100" lvl="1" indent="-342900" algn="l" rtl="0">
              <a:lnSpc>
                <a:spcPct val="120000"/>
              </a:lnSpc>
              <a:spcBef>
                <a:spcPts val="500"/>
              </a:spcBef>
              <a:spcAft>
                <a:spcPts val="0"/>
              </a:spcAft>
              <a:buSzPts val="2250"/>
              <a:buChar char="•"/>
            </a:pPr>
            <a:r>
              <a:rPr lang="en-CA" dirty="0"/>
              <a:t>League Statistician will send an email to all managers, requesting contact info to create accounts.</a:t>
            </a:r>
            <a:endParaRPr dirty="0"/>
          </a:p>
          <a:p>
            <a:pPr marL="800100" lvl="1" indent="-342900" algn="l" rtl="0">
              <a:lnSpc>
                <a:spcPct val="120000"/>
              </a:lnSpc>
              <a:spcBef>
                <a:spcPts val="500"/>
              </a:spcBef>
              <a:spcAft>
                <a:spcPts val="0"/>
              </a:spcAft>
              <a:buSzPts val="2250"/>
              <a:buChar char="•"/>
            </a:pPr>
            <a:r>
              <a:rPr lang="en-CA" dirty="0"/>
              <a:t>Managers log every home game into LCMHL website. More info from League.</a:t>
            </a:r>
            <a:endParaRPr dirty="0"/>
          </a:p>
          <a:p>
            <a:pPr marL="342900" lvl="0" indent="-342900" algn="l" rtl="0">
              <a:lnSpc>
                <a:spcPct val="120000"/>
              </a:lnSpc>
              <a:spcBef>
                <a:spcPts val="1000"/>
              </a:spcBef>
              <a:spcAft>
                <a:spcPts val="0"/>
              </a:spcAft>
              <a:buSzPts val="2250"/>
              <a:buChar char="•"/>
            </a:pPr>
            <a:r>
              <a:rPr lang="en-CA" dirty="0"/>
              <a:t>CPMHA website</a:t>
            </a:r>
            <a:endParaRPr dirty="0"/>
          </a:p>
          <a:p>
            <a:pPr marL="1028700" lvl="1" indent="-342900" algn="l" rtl="0">
              <a:lnSpc>
                <a:spcPct val="120000"/>
              </a:lnSpc>
              <a:spcBef>
                <a:spcPts val="500"/>
              </a:spcBef>
              <a:spcAft>
                <a:spcPts val="0"/>
              </a:spcAft>
              <a:buSzPts val="2250"/>
              <a:buChar char="•"/>
            </a:pPr>
            <a:r>
              <a:rPr lang="en-CA" dirty="0"/>
              <a:t>Players on website separate from mobile app. </a:t>
            </a:r>
          </a:p>
          <a:p>
            <a:pPr marL="1028700" lvl="1" indent="-342900" algn="l" rtl="0">
              <a:lnSpc>
                <a:spcPct val="120000"/>
              </a:lnSpc>
              <a:spcBef>
                <a:spcPts val="500"/>
              </a:spcBef>
              <a:spcAft>
                <a:spcPts val="0"/>
              </a:spcAft>
              <a:buSzPts val="2250"/>
              <a:buChar char="•"/>
            </a:pPr>
            <a:r>
              <a:rPr lang="en-CA" dirty="0"/>
              <a:t>No sync between mobile app and LCMHL website</a:t>
            </a:r>
            <a:endParaRPr dirty="0"/>
          </a:p>
          <a:p>
            <a:pPr marL="685800" lvl="1" indent="0" algn="l" rtl="0">
              <a:lnSpc>
                <a:spcPct val="120000"/>
              </a:lnSpc>
              <a:spcBef>
                <a:spcPts val="500"/>
              </a:spcBef>
              <a:spcAft>
                <a:spcPts val="0"/>
              </a:spcAft>
              <a:buSzPts val="2250"/>
              <a:buNone/>
            </a:pPr>
            <a:endParaRPr dirty="0"/>
          </a:p>
          <a:p>
            <a:pPr marL="1028700" lvl="1" indent="-200025" algn="l" rtl="0">
              <a:lnSpc>
                <a:spcPct val="120000"/>
              </a:lnSpc>
              <a:spcBef>
                <a:spcPts val="500"/>
              </a:spcBef>
              <a:spcAft>
                <a:spcPts val="0"/>
              </a:spcAft>
              <a:buSzPts val="225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9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dirty="0"/>
              <a:t>EQUIPMENT</a:t>
            </a:r>
            <a:endParaRPr dirty="0"/>
          </a:p>
        </p:txBody>
      </p:sp>
      <p:sp>
        <p:nvSpPr>
          <p:cNvPr id="406" name="Google Shape;406;p96"/>
          <p:cNvSpPr txBox="1">
            <a:spLocks noGrp="1"/>
          </p:cNvSpPr>
          <p:nvPr>
            <p:ph type="body" idx="1"/>
          </p:nvPr>
        </p:nvSpPr>
        <p:spPr>
          <a:xfrm>
            <a:off x="1141425" y="1658150"/>
            <a:ext cx="9906000" cy="4598400"/>
          </a:xfrm>
          <a:prstGeom prst="rect">
            <a:avLst/>
          </a:prstGeom>
          <a:noFill/>
          <a:ln>
            <a:noFill/>
          </a:ln>
        </p:spPr>
        <p:txBody>
          <a:bodyPr spcFirstLastPara="1" wrap="square" lIns="91425" tIns="45700" rIns="91425" bIns="45700" anchor="t" anchorCtr="0">
            <a:normAutofit fontScale="92500" lnSpcReduction="10000"/>
          </a:bodyPr>
          <a:lstStyle/>
          <a:p>
            <a:pPr marL="533400" lvl="0" indent="-312007" algn="l" rtl="0">
              <a:lnSpc>
                <a:spcPct val="120000"/>
              </a:lnSpc>
              <a:spcBef>
                <a:spcPts val="0"/>
              </a:spcBef>
              <a:spcAft>
                <a:spcPts val="0"/>
              </a:spcAft>
              <a:buSzPct val="135135"/>
              <a:buChar char="•"/>
            </a:pPr>
            <a:r>
              <a:rPr lang="en-CA" dirty="0"/>
              <a:t>Team Equipment Manager</a:t>
            </a:r>
            <a:endParaRPr dirty="0"/>
          </a:p>
          <a:p>
            <a:pPr marL="990600" lvl="1" indent="-312007" algn="l" rtl="0">
              <a:lnSpc>
                <a:spcPct val="120000"/>
              </a:lnSpc>
              <a:spcBef>
                <a:spcPts val="0"/>
              </a:spcBef>
              <a:spcAft>
                <a:spcPts val="0"/>
              </a:spcAft>
              <a:buSzPct val="162162"/>
              <a:buChar char="•"/>
            </a:pPr>
            <a:r>
              <a:rPr lang="en-CA" dirty="0"/>
              <a:t>Every team must have 1. Responsible for bringing jerseys to games. Players do not keep them.</a:t>
            </a:r>
            <a:endParaRPr dirty="0"/>
          </a:p>
          <a:p>
            <a:pPr marL="990600" lvl="1" indent="-312008" algn="l" rtl="0">
              <a:lnSpc>
                <a:spcPct val="120000"/>
              </a:lnSpc>
              <a:spcBef>
                <a:spcPts val="0"/>
              </a:spcBef>
              <a:spcAft>
                <a:spcPts val="0"/>
              </a:spcAft>
              <a:buSzPct val="162162"/>
              <a:buChar char="•"/>
            </a:pPr>
            <a:r>
              <a:rPr lang="en-CA" dirty="0"/>
              <a:t>Jerseys home and away sets.  ($500 deposit cheque required post dated to March 31 2026)</a:t>
            </a:r>
            <a:endParaRPr dirty="0"/>
          </a:p>
          <a:p>
            <a:pPr marL="990600" lvl="1" indent="-312008" algn="l" rtl="0">
              <a:lnSpc>
                <a:spcPct val="120000"/>
              </a:lnSpc>
              <a:spcBef>
                <a:spcPts val="0"/>
              </a:spcBef>
              <a:spcAft>
                <a:spcPts val="0"/>
              </a:spcAft>
              <a:buSzPct val="162162"/>
              <a:buChar char="•"/>
            </a:pPr>
            <a:r>
              <a:rPr lang="en-CA" dirty="0"/>
              <a:t>First Aid Kit (If required)</a:t>
            </a:r>
            <a:endParaRPr dirty="0"/>
          </a:p>
          <a:p>
            <a:pPr marL="533400" lvl="0" indent="-312008" algn="l" rtl="0">
              <a:lnSpc>
                <a:spcPct val="120000"/>
              </a:lnSpc>
              <a:spcBef>
                <a:spcPts val="0"/>
              </a:spcBef>
              <a:spcAft>
                <a:spcPts val="0"/>
              </a:spcAft>
              <a:buSzPct val="135135"/>
              <a:buChar char="•"/>
            </a:pPr>
            <a:r>
              <a:rPr lang="en-CA" dirty="0"/>
              <a:t>Goalie Equipment</a:t>
            </a:r>
            <a:endParaRPr dirty="0"/>
          </a:p>
          <a:p>
            <a:pPr marL="990600" lvl="1" indent="-312008" algn="l" rtl="0">
              <a:lnSpc>
                <a:spcPct val="120000"/>
              </a:lnSpc>
              <a:spcBef>
                <a:spcPts val="0"/>
              </a:spcBef>
              <a:spcAft>
                <a:spcPts val="0"/>
              </a:spcAft>
              <a:buSzPct val="162162"/>
              <a:buChar char="•"/>
            </a:pPr>
            <a:r>
              <a:rPr lang="en-CA" dirty="0"/>
              <a:t>U7 </a:t>
            </a:r>
            <a:endParaRPr dirty="0"/>
          </a:p>
          <a:p>
            <a:pPr marL="990600" lvl="1" indent="-312008" algn="l" rtl="0">
              <a:lnSpc>
                <a:spcPct val="120000"/>
              </a:lnSpc>
              <a:spcBef>
                <a:spcPts val="0"/>
              </a:spcBef>
              <a:spcAft>
                <a:spcPts val="0"/>
              </a:spcAft>
              <a:buSzPct val="162162"/>
              <a:buChar char="•"/>
            </a:pPr>
            <a:r>
              <a:rPr lang="en-CA" dirty="0"/>
              <a:t>U9 </a:t>
            </a:r>
            <a:endParaRPr dirty="0"/>
          </a:p>
          <a:p>
            <a:pPr marL="533400" lvl="0" indent="-312008" algn="l" rtl="0">
              <a:lnSpc>
                <a:spcPct val="120000"/>
              </a:lnSpc>
              <a:spcBef>
                <a:spcPts val="0"/>
              </a:spcBef>
              <a:spcAft>
                <a:spcPts val="0"/>
              </a:spcAft>
              <a:buSzPct val="135135"/>
              <a:buChar char="•"/>
            </a:pPr>
            <a:r>
              <a:rPr lang="en-CA" dirty="0"/>
              <a:t>Socks – Available at Valley Edge</a:t>
            </a:r>
            <a:endParaRPr dirty="0"/>
          </a:p>
          <a:p>
            <a:pPr marL="533400" lvl="0" indent="-312008" algn="l" rtl="0">
              <a:lnSpc>
                <a:spcPct val="120000"/>
              </a:lnSpc>
              <a:spcBef>
                <a:spcPts val="0"/>
              </a:spcBef>
              <a:spcAft>
                <a:spcPts val="0"/>
              </a:spcAft>
              <a:buSzPct val="135135"/>
              <a:buChar char="•"/>
            </a:pPr>
            <a:r>
              <a:rPr lang="en-CA" dirty="0"/>
              <a:t>Practice Pinnies – Upon request, limited stock</a:t>
            </a:r>
            <a:endParaRPr dirty="0"/>
          </a:p>
          <a:p>
            <a:pPr marL="533400" lvl="0" indent="-312008" algn="l" rtl="0">
              <a:lnSpc>
                <a:spcPct val="120000"/>
              </a:lnSpc>
              <a:spcBef>
                <a:spcPts val="0"/>
              </a:spcBef>
              <a:spcAft>
                <a:spcPts val="0"/>
              </a:spcAft>
              <a:buSzPct val="135135"/>
              <a:buChar char="•"/>
            </a:pPr>
            <a:r>
              <a:rPr lang="en-CA" dirty="0"/>
              <a:t>Deck Box – Location to be determined.</a:t>
            </a:r>
            <a:endParaRPr dirty="0"/>
          </a:p>
          <a:p>
            <a:pPr marL="533400" lvl="0" indent="-312008" algn="l" rtl="0">
              <a:lnSpc>
                <a:spcPct val="120000"/>
              </a:lnSpc>
              <a:spcBef>
                <a:spcPts val="0"/>
              </a:spcBef>
              <a:spcAft>
                <a:spcPts val="0"/>
              </a:spcAft>
              <a:buSzPct val="135135"/>
              <a:buChar char="•"/>
            </a:pPr>
            <a:r>
              <a:rPr lang="en-CA" dirty="0"/>
              <a:t>Reach out to me anytime with any issues or questions</a:t>
            </a:r>
            <a:endParaRPr dirty="0"/>
          </a:p>
          <a:p>
            <a:pPr marL="533400" lvl="0" indent="-152400" algn="l" rtl="0">
              <a:lnSpc>
                <a:spcPct val="120000"/>
              </a:lnSpc>
              <a:spcBef>
                <a:spcPts val="0"/>
              </a:spcBef>
              <a:spcAft>
                <a:spcPts val="0"/>
              </a:spcAft>
              <a:buSzPct val="135135"/>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331F-8F13-437D-D0A3-9069B9E41188}"/>
              </a:ext>
            </a:extLst>
          </p:cNvPr>
          <p:cNvSpPr>
            <a:spLocks noGrp="1"/>
          </p:cNvSpPr>
          <p:nvPr>
            <p:ph type="title"/>
          </p:nvPr>
        </p:nvSpPr>
        <p:spPr>
          <a:xfrm>
            <a:off x="1141413" y="618518"/>
            <a:ext cx="9905998" cy="911609"/>
          </a:xfrm>
        </p:spPr>
        <p:txBody>
          <a:bodyPr/>
          <a:lstStyle/>
          <a:p>
            <a:pPr algn="ctr"/>
            <a:r>
              <a:rPr lang="en-CA" dirty="0"/>
              <a:t>Tournaments</a:t>
            </a:r>
          </a:p>
        </p:txBody>
      </p:sp>
      <p:sp>
        <p:nvSpPr>
          <p:cNvPr id="3" name="Text Placeholder 2">
            <a:extLst>
              <a:ext uri="{FF2B5EF4-FFF2-40B4-BE49-F238E27FC236}">
                <a16:creationId xmlns:a16="http://schemas.microsoft.com/office/drawing/2014/main" id="{D3738011-8300-E14B-D0EC-6050B7086AC6}"/>
              </a:ext>
            </a:extLst>
          </p:cNvPr>
          <p:cNvSpPr>
            <a:spLocks noGrp="1"/>
          </p:cNvSpPr>
          <p:nvPr>
            <p:ph type="body" idx="1"/>
          </p:nvPr>
        </p:nvSpPr>
        <p:spPr>
          <a:xfrm>
            <a:off x="1141412" y="1530127"/>
            <a:ext cx="9905999" cy="4261074"/>
          </a:xfrm>
        </p:spPr>
        <p:txBody>
          <a:bodyPr/>
          <a:lstStyle/>
          <a:p>
            <a:r>
              <a:rPr lang="en-CA" dirty="0"/>
              <a:t>Looking to standardize CPMHA tournaments, which would allow members at least 4 years of Home tournaments.  Will be looking to add more tournaments in 2027.</a:t>
            </a:r>
          </a:p>
          <a:p>
            <a:pPr lvl="1"/>
            <a:r>
              <a:rPr lang="en-CA" dirty="0"/>
              <a:t>U13 A – 3-4 Jan 26</a:t>
            </a:r>
          </a:p>
          <a:p>
            <a:pPr lvl="1"/>
            <a:r>
              <a:rPr lang="en-CA" dirty="0"/>
              <a:t>U13 B – 31 Jan – 1Feb 26</a:t>
            </a:r>
          </a:p>
          <a:p>
            <a:pPr lvl="1"/>
            <a:r>
              <a:rPr lang="en-CA" dirty="0"/>
              <a:t>U13 C – N/A</a:t>
            </a:r>
          </a:p>
          <a:p>
            <a:pPr lvl="1"/>
            <a:r>
              <a:rPr lang="en-CA" dirty="0"/>
              <a:t>U15 A – 18-19 Oct 25</a:t>
            </a:r>
          </a:p>
          <a:p>
            <a:pPr lvl="1"/>
            <a:r>
              <a:rPr lang="en-CA" dirty="0"/>
              <a:t>U15 B – 15-16 Nov 25</a:t>
            </a:r>
          </a:p>
        </p:txBody>
      </p:sp>
    </p:spTree>
    <p:extLst>
      <p:ext uri="{BB962C8B-B14F-4D97-AF65-F5344CB8AC3E}">
        <p14:creationId xmlns:p14="http://schemas.microsoft.com/office/powerpoint/2010/main" val="1220836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
          <p:cNvSpPr txBox="1">
            <a:spLocks noGrp="1"/>
          </p:cNvSpPr>
          <p:nvPr>
            <p:ph type="body" idx="1"/>
          </p:nvPr>
        </p:nvSpPr>
        <p:spPr>
          <a:xfrm>
            <a:off x="1149775" y="2467425"/>
            <a:ext cx="4878300" cy="3441000"/>
          </a:xfrm>
          <a:prstGeom prst="rect">
            <a:avLst/>
          </a:prstGeom>
          <a:noFill/>
          <a:ln>
            <a:noFill/>
          </a:ln>
        </p:spPr>
        <p:txBody>
          <a:bodyPr spcFirstLastPara="1" wrap="square" lIns="91425" tIns="45700" rIns="91425" bIns="45700" anchor="t" anchorCtr="0">
            <a:normAutofit lnSpcReduction="10000"/>
          </a:bodyPr>
          <a:lstStyle/>
          <a:p>
            <a:pPr marL="514350" lvl="0" indent="-285750" algn="l" rtl="0">
              <a:lnSpc>
                <a:spcPct val="120000"/>
              </a:lnSpc>
              <a:spcBef>
                <a:spcPts val="1000"/>
              </a:spcBef>
              <a:spcAft>
                <a:spcPts val="0"/>
              </a:spcAft>
              <a:buSzPts val="2250"/>
              <a:buChar char="•"/>
            </a:pPr>
            <a:r>
              <a:rPr lang="en-CA" sz="1800" dirty="0"/>
              <a:t>TTM is where affiliations and suspensions are recorded.</a:t>
            </a:r>
          </a:p>
          <a:p>
            <a:pPr marL="514350" indent="-285750"/>
            <a:r>
              <a:rPr lang="en-US" sz="1800" dirty="0"/>
              <a:t>Coach and manager will get an account.</a:t>
            </a:r>
            <a:endParaRPr sz="1800" dirty="0"/>
          </a:p>
          <a:p>
            <a:pPr marL="514350" lvl="0" indent="-285750"/>
            <a:r>
              <a:rPr lang="en-CA" sz="1800" dirty="0"/>
              <a:t>Information about obtaining a TTM account is available from LCMHL.ca </a:t>
            </a:r>
            <a:r>
              <a:rPr lang="en-US" dirty="0">
                <a:solidFill>
                  <a:schemeClr val="bg1"/>
                </a:solidFill>
                <a:hlinkClick r:id="rId3">
                  <a:extLst>
                    <a:ext uri="{A12FA001-AC4F-418D-AE19-62706E023703}">
                      <ahyp:hlinkClr xmlns:ahyp="http://schemas.microsoft.com/office/drawing/2018/hyperlinkcolor" val="tx"/>
                    </a:ext>
                  </a:extLst>
                </a:hlinkClick>
              </a:rPr>
              <a:t>Obtaining a TTM Account</a:t>
            </a:r>
            <a:endParaRPr dirty="0">
              <a:solidFill>
                <a:schemeClr val="bg1"/>
              </a:solidFill>
            </a:endParaRPr>
          </a:p>
          <a:p>
            <a:pPr marL="514350" lvl="0" indent="-285750" algn="l" rtl="0">
              <a:lnSpc>
                <a:spcPct val="120000"/>
              </a:lnSpc>
              <a:spcBef>
                <a:spcPts val="1000"/>
              </a:spcBef>
              <a:spcAft>
                <a:spcPts val="0"/>
              </a:spcAft>
              <a:buSzPts val="2250"/>
              <a:buChar char="•"/>
            </a:pPr>
            <a:r>
              <a:rPr lang="en-CA" sz="1800" dirty="0"/>
              <a:t>Easy to use once logged in and rosters are in properly.  </a:t>
            </a:r>
            <a:endParaRPr dirty="0"/>
          </a:p>
          <a:p>
            <a:pPr marL="0" lvl="0" indent="0" algn="l" rtl="0">
              <a:lnSpc>
                <a:spcPct val="120000"/>
              </a:lnSpc>
              <a:spcBef>
                <a:spcPts val="1000"/>
              </a:spcBef>
              <a:spcAft>
                <a:spcPts val="0"/>
              </a:spcAft>
              <a:buSzPts val="2250"/>
              <a:buNone/>
            </a:pPr>
            <a:endParaRPr dirty="0"/>
          </a:p>
        </p:txBody>
      </p:sp>
      <p:sp>
        <p:nvSpPr>
          <p:cNvPr id="387" name="Google Shape;387;p2"/>
          <p:cNvSpPr txBox="1">
            <a:spLocks noGrp="1"/>
          </p:cNvSpPr>
          <p:nvPr>
            <p:ph type="body" idx="2"/>
          </p:nvPr>
        </p:nvSpPr>
        <p:spPr>
          <a:xfrm>
            <a:off x="6167014" y="2554286"/>
            <a:ext cx="4875211" cy="3541714"/>
          </a:xfrm>
          <a:prstGeom prst="rect">
            <a:avLst/>
          </a:prstGeom>
          <a:noFill/>
          <a:ln>
            <a:noFill/>
          </a:ln>
        </p:spPr>
        <p:txBody>
          <a:bodyPr spcFirstLastPara="1" wrap="square" lIns="91425" tIns="45700" rIns="91425" bIns="45700" anchor="t" anchorCtr="0">
            <a:normAutofit/>
          </a:bodyPr>
          <a:lstStyle/>
          <a:p>
            <a:pPr marL="514350" indent="-285750"/>
            <a:r>
              <a:rPr lang="en-CA" sz="1800" dirty="0"/>
              <a:t>Help files available on </a:t>
            </a:r>
            <a:r>
              <a:rPr lang="en-US" sz="1800" dirty="0">
                <a:solidFill>
                  <a:schemeClr val="bg1"/>
                </a:solidFill>
                <a:hlinkClick r:id="rId4">
                  <a:extLst>
                    <a:ext uri="{A12FA001-AC4F-418D-AE19-62706E023703}">
                      <ahyp:hlinkClr xmlns:ahyp="http://schemas.microsoft.com/office/drawing/2018/hyperlinkcolor" val="tx"/>
                    </a:ext>
                  </a:extLst>
                </a:hlinkClick>
              </a:rPr>
              <a:t>CPMHA</a:t>
            </a:r>
            <a:r>
              <a:rPr lang="en-US" sz="1800" dirty="0">
                <a:solidFill>
                  <a:schemeClr val="bg1"/>
                </a:solidFill>
              </a:rPr>
              <a:t>.</a:t>
            </a:r>
            <a:endParaRPr lang="en-CA" sz="1800" dirty="0">
              <a:solidFill>
                <a:schemeClr val="bg1"/>
              </a:solidFill>
            </a:endParaRPr>
          </a:p>
          <a:p>
            <a:pPr marL="514350" lvl="0" indent="-285750" algn="l" rtl="0">
              <a:lnSpc>
                <a:spcPct val="120000"/>
              </a:lnSpc>
              <a:spcBef>
                <a:spcPts val="1000"/>
              </a:spcBef>
              <a:spcAft>
                <a:spcPts val="0"/>
              </a:spcAft>
              <a:buSzPts val="2250"/>
              <a:buChar char="•"/>
            </a:pPr>
            <a:r>
              <a:rPr lang="en-CA" sz="1800" dirty="0"/>
              <a:t>Suspensions must be uploaded within 24 Hours, or the coach will be suspended</a:t>
            </a:r>
            <a:endParaRPr sz="1800" dirty="0"/>
          </a:p>
          <a:p>
            <a:pPr marL="514350" lvl="0" indent="-285750" algn="l" rtl="0">
              <a:lnSpc>
                <a:spcPct val="120000"/>
              </a:lnSpc>
              <a:spcBef>
                <a:spcPts val="1000"/>
              </a:spcBef>
              <a:spcAft>
                <a:spcPts val="0"/>
              </a:spcAft>
              <a:buSzPts val="2250"/>
              <a:buChar char="•"/>
            </a:pPr>
            <a:r>
              <a:rPr lang="en-CA" sz="1800" dirty="0"/>
              <a:t>You will require a copy of the game sheet to upload when reporting the infraction</a:t>
            </a:r>
            <a:endParaRPr sz="1800" dirty="0"/>
          </a:p>
        </p:txBody>
      </p:sp>
      <p:pic>
        <p:nvPicPr>
          <p:cNvPr id="388" name="Google Shape;388;p2"/>
          <p:cNvPicPr preferRelativeResize="0"/>
          <p:nvPr/>
        </p:nvPicPr>
        <p:blipFill rotWithShape="1">
          <a:blip r:embed="rId5">
            <a:alphaModFix/>
          </a:blip>
          <a:srcRect/>
          <a:stretch/>
        </p:blipFill>
        <p:spPr>
          <a:xfrm>
            <a:off x="4489950" y="332350"/>
            <a:ext cx="2909550" cy="1600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9"/>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Ice Scheduler</a:t>
            </a:r>
            <a:endParaRPr/>
          </a:p>
        </p:txBody>
      </p:sp>
      <p:sp>
        <p:nvSpPr>
          <p:cNvPr id="394" name="Google Shape;394;p69"/>
          <p:cNvSpPr txBox="1">
            <a:spLocks noGrp="1"/>
          </p:cNvSpPr>
          <p:nvPr>
            <p:ph type="body" idx="1"/>
          </p:nvPr>
        </p:nvSpPr>
        <p:spPr>
          <a:xfrm>
            <a:off x="1141412" y="1509713"/>
            <a:ext cx="9905999" cy="4281488"/>
          </a:xfrm>
          <a:prstGeom prst="rect">
            <a:avLst/>
          </a:prstGeom>
          <a:noFill/>
          <a:ln>
            <a:noFill/>
          </a:ln>
        </p:spPr>
        <p:txBody>
          <a:bodyPr spcFirstLastPara="1" wrap="square" lIns="91425" tIns="45700" rIns="91425" bIns="45700" anchor="t" anchorCtr="0">
            <a:normAutofit fontScale="92500" lnSpcReduction="10000"/>
          </a:bodyPr>
          <a:lstStyle/>
          <a:p>
            <a:pPr marL="571500" lvl="0" indent="-342900" algn="l" rtl="0">
              <a:lnSpc>
                <a:spcPct val="120000"/>
              </a:lnSpc>
              <a:spcBef>
                <a:spcPts val="1000"/>
              </a:spcBef>
              <a:spcAft>
                <a:spcPts val="0"/>
              </a:spcAft>
              <a:buSzPts val="2250"/>
              <a:buChar char="•"/>
            </a:pPr>
            <a:r>
              <a:rPr lang="en-CA" dirty="0"/>
              <a:t>Ice release</a:t>
            </a:r>
            <a:endParaRPr dirty="0"/>
          </a:p>
          <a:p>
            <a:pPr marL="1028700" lvl="1" indent="-342900" algn="l" rtl="0">
              <a:lnSpc>
                <a:spcPct val="120000"/>
              </a:lnSpc>
              <a:spcBef>
                <a:spcPts val="500"/>
              </a:spcBef>
              <a:spcAft>
                <a:spcPts val="0"/>
              </a:spcAft>
              <a:buSzPts val="2250"/>
              <a:buChar char="•"/>
            </a:pPr>
            <a:r>
              <a:rPr lang="en-CA" dirty="0"/>
              <a:t>Ice must be released within 72 hrs of practice time or team will have to pay. </a:t>
            </a:r>
          </a:p>
          <a:p>
            <a:pPr marL="1485900" lvl="2" indent="-342900"/>
            <a:r>
              <a:rPr lang="en-CA" dirty="0"/>
              <a:t>Ice Release form – </a:t>
            </a:r>
            <a:r>
              <a:rPr lang="en-CA" dirty="0">
                <a:solidFill>
                  <a:schemeClr val="bg1"/>
                </a:solidFill>
                <a:hlinkClick r:id="rId3">
                  <a:extLst>
                    <a:ext uri="{A12FA001-AC4F-418D-AE19-62706E023703}">
                      <ahyp:hlinkClr xmlns:ahyp="http://schemas.microsoft.com/office/drawing/2018/hyperlinkcolor" val="tx"/>
                    </a:ext>
                  </a:extLst>
                </a:hlinkClick>
              </a:rPr>
              <a:t>CPMHA Website</a:t>
            </a:r>
            <a:endParaRPr dirty="0"/>
          </a:p>
          <a:p>
            <a:pPr marL="1028700" lvl="1" indent="-342900" algn="l" rtl="0">
              <a:lnSpc>
                <a:spcPct val="120000"/>
              </a:lnSpc>
              <a:spcBef>
                <a:spcPts val="500"/>
              </a:spcBef>
              <a:spcAft>
                <a:spcPts val="0"/>
              </a:spcAft>
              <a:buSzPts val="2250"/>
              <a:buChar char="•"/>
            </a:pPr>
            <a:r>
              <a:rPr lang="en-CA" dirty="0"/>
              <a:t>To change games, you must follow the instructions provided by LCMHL and copy the Ice scheduler.</a:t>
            </a:r>
          </a:p>
          <a:p>
            <a:pPr marL="1485900" lvl="2" indent="-342900"/>
            <a:r>
              <a:rPr lang="en-CA" dirty="0"/>
              <a:t>LCMHL site - </a:t>
            </a:r>
            <a:r>
              <a:rPr lang="en-US" dirty="0">
                <a:solidFill>
                  <a:schemeClr val="bg1"/>
                </a:solidFill>
                <a:hlinkClick r:id="rId4">
                  <a:extLst>
                    <a:ext uri="{A12FA001-AC4F-418D-AE19-62706E023703}">
                      <ahyp:hlinkClr xmlns:ahyp="http://schemas.microsoft.com/office/drawing/2018/hyperlinkcolor" val="tx"/>
                    </a:ext>
                  </a:extLst>
                </a:hlinkClick>
              </a:rPr>
              <a:t>Game Switches and Reschedules (Lanark Carleton Minor Hockey League)</a:t>
            </a:r>
            <a:endParaRPr dirty="0">
              <a:solidFill>
                <a:schemeClr val="bg1"/>
              </a:solidFill>
            </a:endParaRPr>
          </a:p>
          <a:p>
            <a:pPr marL="1028700" lvl="1" indent="-342900" algn="l" rtl="0">
              <a:lnSpc>
                <a:spcPct val="120000"/>
              </a:lnSpc>
              <a:spcBef>
                <a:spcPts val="500"/>
              </a:spcBef>
              <a:spcAft>
                <a:spcPts val="0"/>
              </a:spcAft>
              <a:buSzPts val="2250"/>
              <a:buChar char="•"/>
            </a:pPr>
            <a:r>
              <a:rPr lang="en-CA" dirty="0"/>
              <a:t>You must submit a form for every tournament so the time can be blocked from the teams calendar.</a:t>
            </a:r>
          </a:p>
          <a:p>
            <a:pPr marL="1485900" lvl="2" indent="-342900"/>
            <a:r>
              <a:rPr lang="en-CA" dirty="0"/>
              <a:t>Tournaments date form –  </a:t>
            </a:r>
            <a:r>
              <a:rPr lang="en-CA" dirty="0">
                <a:solidFill>
                  <a:schemeClr val="bg1"/>
                </a:solidFill>
                <a:hlinkClick r:id="rId3">
                  <a:extLst>
                    <a:ext uri="{A12FA001-AC4F-418D-AE19-62706E023703}">
                      <ahyp:hlinkClr xmlns:ahyp="http://schemas.microsoft.com/office/drawing/2018/hyperlinkcolor" val="tx"/>
                    </a:ext>
                  </a:extLst>
                </a:hlinkClick>
              </a:rPr>
              <a:t>CPMHA Website</a:t>
            </a:r>
            <a:endParaRPr lang="en-CA" dirty="0">
              <a:solidFill>
                <a:schemeClr val="bg1"/>
              </a:solidFill>
            </a:endParaRPr>
          </a:p>
          <a:p>
            <a:pPr marL="1028700" lvl="1" indent="-342900" algn="l" rtl="0">
              <a:lnSpc>
                <a:spcPct val="120000"/>
              </a:lnSpc>
              <a:spcBef>
                <a:spcPts val="500"/>
              </a:spcBef>
              <a:spcAft>
                <a:spcPts val="0"/>
              </a:spcAft>
              <a:buSzPts val="2250"/>
              <a:buChar char="•"/>
            </a:pPr>
            <a:r>
              <a:rPr lang="en-CA" dirty="0"/>
              <a:t>Once we receive the game schedule from LCMHL the calendar will be populated up until Dec.</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Team Photos</a:t>
            </a:r>
            <a:endParaRPr/>
          </a:p>
        </p:txBody>
      </p:sp>
      <p:sp>
        <p:nvSpPr>
          <p:cNvPr id="400" name="Google Shape;400;p3"/>
          <p:cNvSpPr txBox="1">
            <a:spLocks noGrp="1"/>
          </p:cNvSpPr>
          <p:nvPr>
            <p:ph type="body" idx="1"/>
          </p:nvPr>
        </p:nvSpPr>
        <p:spPr>
          <a:xfrm>
            <a:off x="1141410" y="2249486"/>
            <a:ext cx="10381723" cy="3541714"/>
          </a:xfrm>
          <a:prstGeom prst="rect">
            <a:avLst/>
          </a:prstGeom>
          <a:noFill/>
          <a:ln>
            <a:noFill/>
          </a:ln>
        </p:spPr>
        <p:txBody>
          <a:bodyPr spcFirstLastPara="1" wrap="square" lIns="91425" tIns="45700" rIns="91425" bIns="45700" anchor="t" anchorCtr="0">
            <a:normAutofit/>
          </a:bodyPr>
          <a:lstStyle/>
          <a:p>
            <a:r>
              <a:rPr lang="en-CA" dirty="0"/>
              <a:t>Portraits Now Sports</a:t>
            </a:r>
          </a:p>
          <a:p>
            <a:pPr lvl="1"/>
            <a:r>
              <a:rPr lang="en-CA" dirty="0"/>
              <a:t>Organized by the ice Scheduler.</a:t>
            </a:r>
          </a:p>
          <a:p>
            <a:pPr lvl="1"/>
            <a:r>
              <a:rPr lang="en-CA" dirty="0"/>
              <a:t>Will not be on Ice.</a:t>
            </a:r>
          </a:p>
          <a:p>
            <a:pPr lvl="1"/>
            <a:r>
              <a:rPr lang="en-CA" dirty="0"/>
              <a:t>Will be in the Jan timeframe and will be completed over a 2-day period.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0"/>
          <p:cNvSpPr txBox="1">
            <a:spLocks noGrp="1"/>
          </p:cNvSpPr>
          <p:nvPr>
            <p:ph type="title"/>
          </p:nvPr>
        </p:nvSpPr>
        <p:spPr>
          <a:xfrm>
            <a:off x="1141413" y="0"/>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OUTLINE</a:t>
            </a:r>
            <a:endParaRPr/>
          </a:p>
        </p:txBody>
      </p:sp>
      <p:sp>
        <p:nvSpPr>
          <p:cNvPr id="249" name="Google Shape;249;p10"/>
          <p:cNvSpPr txBox="1">
            <a:spLocks noGrp="1"/>
          </p:cNvSpPr>
          <p:nvPr>
            <p:ph type="body" idx="1"/>
          </p:nvPr>
        </p:nvSpPr>
        <p:spPr>
          <a:xfrm>
            <a:off x="1098548" y="1052512"/>
            <a:ext cx="4878389" cy="5386387"/>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500"/>
              </a:spcBef>
              <a:spcAft>
                <a:spcPts val="0"/>
              </a:spcAft>
              <a:buSzPts val="2250"/>
              <a:buChar char="•"/>
            </a:pPr>
            <a:r>
              <a:rPr lang="en-CA" dirty="0"/>
              <a:t>Dressing room policy</a:t>
            </a:r>
            <a:endParaRPr dirty="0"/>
          </a:p>
          <a:p>
            <a:pPr marL="457200" lvl="0" indent="-371475" algn="l" rtl="0">
              <a:lnSpc>
                <a:spcPct val="120000"/>
              </a:lnSpc>
              <a:spcBef>
                <a:spcPts val="500"/>
              </a:spcBef>
              <a:spcAft>
                <a:spcPts val="0"/>
              </a:spcAft>
              <a:buSzPts val="2250"/>
              <a:buChar char="•"/>
            </a:pPr>
            <a:r>
              <a:rPr lang="en-CA" dirty="0"/>
              <a:t>On ice Helpers</a:t>
            </a:r>
            <a:endParaRPr dirty="0"/>
          </a:p>
          <a:p>
            <a:pPr marL="457200" lvl="0" indent="-371475" algn="l" rtl="0">
              <a:lnSpc>
                <a:spcPct val="120000"/>
              </a:lnSpc>
              <a:spcBef>
                <a:spcPts val="500"/>
              </a:spcBef>
              <a:spcAft>
                <a:spcPts val="0"/>
              </a:spcAft>
              <a:buSzPts val="2250"/>
              <a:buChar char="•"/>
            </a:pPr>
            <a:r>
              <a:rPr lang="en-CA" dirty="0"/>
              <a:t>References</a:t>
            </a:r>
            <a:endParaRPr dirty="0"/>
          </a:p>
          <a:p>
            <a:pPr marL="457200" lvl="0" indent="-371475" algn="l" rtl="0">
              <a:lnSpc>
                <a:spcPct val="120000"/>
              </a:lnSpc>
              <a:spcBef>
                <a:spcPts val="500"/>
              </a:spcBef>
              <a:spcAft>
                <a:spcPts val="0"/>
              </a:spcAft>
              <a:buSzPts val="2250"/>
              <a:buChar char="•"/>
            </a:pPr>
            <a:r>
              <a:rPr lang="en-CA" dirty="0"/>
              <a:t>Development</a:t>
            </a:r>
          </a:p>
          <a:p>
            <a:pPr marL="914400" lvl="1" indent="-371475" algn="l" rtl="0">
              <a:lnSpc>
                <a:spcPct val="120000"/>
              </a:lnSpc>
              <a:spcBef>
                <a:spcPts val="500"/>
              </a:spcBef>
              <a:spcAft>
                <a:spcPts val="0"/>
              </a:spcAft>
              <a:buSzPts val="2250"/>
              <a:buChar char="•"/>
            </a:pPr>
            <a:r>
              <a:rPr lang="en-CA" dirty="0"/>
              <a:t>End of Managers meeting</a:t>
            </a:r>
            <a:endParaRPr dirty="0"/>
          </a:p>
          <a:p>
            <a:pPr marL="457200" lvl="0" indent="-371475" algn="l" rtl="0">
              <a:lnSpc>
                <a:spcPct val="120000"/>
              </a:lnSpc>
              <a:spcBef>
                <a:spcPts val="500"/>
              </a:spcBef>
              <a:spcAft>
                <a:spcPts val="0"/>
              </a:spcAft>
              <a:buSzPts val="2250"/>
              <a:buChar char="•"/>
            </a:pPr>
            <a:r>
              <a:rPr lang="en-CA" dirty="0"/>
              <a:t>Qualifications</a:t>
            </a:r>
            <a:endParaRPr dirty="0"/>
          </a:p>
          <a:p>
            <a:pPr marL="457200" lvl="0" indent="-371475" algn="l" rtl="0">
              <a:lnSpc>
                <a:spcPct val="120000"/>
              </a:lnSpc>
              <a:spcBef>
                <a:spcPts val="500"/>
              </a:spcBef>
              <a:spcAft>
                <a:spcPts val="0"/>
              </a:spcAft>
              <a:buSzPts val="2250"/>
              <a:buChar char="•"/>
            </a:pPr>
            <a:r>
              <a:rPr lang="en-CA" dirty="0"/>
              <a:t>Training</a:t>
            </a:r>
            <a:endParaRPr dirty="0"/>
          </a:p>
          <a:p>
            <a:pPr marL="457200" lvl="0" indent="-371475" algn="l" rtl="0">
              <a:lnSpc>
                <a:spcPct val="120000"/>
              </a:lnSpc>
              <a:spcBef>
                <a:spcPts val="500"/>
              </a:spcBef>
              <a:spcAft>
                <a:spcPts val="0"/>
              </a:spcAft>
              <a:buSzPts val="2250"/>
              <a:buChar char="•"/>
            </a:pPr>
            <a:r>
              <a:rPr lang="en-CA" dirty="0"/>
              <a:t>Pathways</a:t>
            </a:r>
            <a:endParaRPr dirty="0"/>
          </a:p>
          <a:p>
            <a:pPr marL="457200" lvl="0" indent="-228600" algn="l" rtl="0">
              <a:lnSpc>
                <a:spcPct val="120000"/>
              </a:lnSpc>
              <a:spcBef>
                <a:spcPts val="500"/>
              </a:spcBef>
              <a:spcAft>
                <a:spcPts val="0"/>
              </a:spcAft>
              <a:buSzPts val="2250"/>
              <a:buNone/>
            </a:pPr>
            <a:endParaRPr dirty="0"/>
          </a:p>
          <a:p>
            <a:pPr marL="457200" lvl="0" indent="-228600" algn="l" rtl="0">
              <a:lnSpc>
                <a:spcPct val="120000"/>
              </a:lnSpc>
              <a:spcBef>
                <a:spcPts val="500"/>
              </a:spcBef>
              <a:spcAft>
                <a:spcPts val="0"/>
              </a:spcAft>
              <a:buSzPts val="2250"/>
              <a:buNone/>
            </a:pPr>
            <a:endParaRPr dirty="0"/>
          </a:p>
          <a:p>
            <a:pPr marL="457200" lvl="0" indent="-228600" algn="l" rtl="0">
              <a:lnSpc>
                <a:spcPct val="120000"/>
              </a:lnSpc>
              <a:spcBef>
                <a:spcPts val="500"/>
              </a:spcBef>
              <a:spcAft>
                <a:spcPts val="0"/>
              </a:spcAft>
              <a:buSzPts val="2250"/>
              <a:buNone/>
            </a:pPr>
            <a:endParaRPr dirty="0"/>
          </a:p>
          <a:p>
            <a:pPr marL="914400" lvl="1" indent="-228600" algn="l" rtl="0">
              <a:lnSpc>
                <a:spcPct val="120000"/>
              </a:lnSpc>
              <a:spcBef>
                <a:spcPts val="500"/>
              </a:spcBef>
              <a:spcAft>
                <a:spcPts val="0"/>
              </a:spcAft>
              <a:buSzPts val="2250"/>
              <a:buNone/>
            </a:pPr>
            <a:endParaRPr dirty="0"/>
          </a:p>
          <a:p>
            <a:pPr marL="457200" lvl="0" indent="-228600" algn="l" rtl="0">
              <a:lnSpc>
                <a:spcPct val="120000"/>
              </a:lnSpc>
              <a:spcBef>
                <a:spcPts val="1000"/>
              </a:spcBef>
              <a:spcAft>
                <a:spcPts val="0"/>
              </a:spcAft>
              <a:buClr>
                <a:schemeClr val="lt1"/>
              </a:buClr>
              <a:buSzPts val="2250"/>
              <a:buNone/>
            </a:pPr>
            <a:endParaRPr dirty="0"/>
          </a:p>
          <a:p>
            <a:pPr marL="914400" lvl="1" indent="-228600" algn="l" rtl="0">
              <a:lnSpc>
                <a:spcPct val="120000"/>
              </a:lnSpc>
              <a:spcBef>
                <a:spcPts val="500"/>
              </a:spcBef>
              <a:spcAft>
                <a:spcPts val="0"/>
              </a:spcAft>
              <a:buSzPts val="2250"/>
              <a:buNone/>
            </a:pPr>
            <a:endParaRPr dirty="0"/>
          </a:p>
        </p:txBody>
      </p:sp>
      <p:sp>
        <p:nvSpPr>
          <p:cNvPr id="250" name="Google Shape;250;p10"/>
          <p:cNvSpPr txBox="1">
            <a:spLocks noGrp="1"/>
          </p:cNvSpPr>
          <p:nvPr>
            <p:ph type="body" idx="2"/>
          </p:nvPr>
        </p:nvSpPr>
        <p:spPr>
          <a:xfrm>
            <a:off x="6019802" y="1052512"/>
            <a:ext cx="4875211" cy="5210175"/>
          </a:xfrm>
          <a:prstGeom prst="rect">
            <a:avLst/>
          </a:prstGeom>
          <a:noFill/>
          <a:ln>
            <a:noFill/>
          </a:ln>
        </p:spPr>
        <p:txBody>
          <a:bodyPr spcFirstLastPara="1" wrap="square" lIns="91425" tIns="45700" rIns="91425" bIns="45700" anchor="t" anchorCtr="0">
            <a:normAutofit fontScale="92500" lnSpcReduction="10000"/>
          </a:bodyPr>
          <a:lstStyle/>
          <a:p>
            <a:pPr marL="228600" lvl="0" indent="-190500" algn="l" rtl="0">
              <a:lnSpc>
                <a:spcPct val="120000"/>
              </a:lnSpc>
              <a:spcBef>
                <a:spcPts val="1000"/>
              </a:spcBef>
              <a:spcAft>
                <a:spcPts val="0"/>
              </a:spcAft>
              <a:buSzPts val="3000"/>
              <a:buChar char="•"/>
            </a:pPr>
            <a:r>
              <a:rPr lang="en-CA" dirty="0"/>
              <a:t>Shared Folder (Head Coach Only)</a:t>
            </a:r>
            <a:endParaRPr dirty="0"/>
          </a:p>
          <a:p>
            <a:pPr marL="685800" lvl="1" indent="-180975" algn="l" rtl="0">
              <a:lnSpc>
                <a:spcPct val="120000"/>
              </a:lnSpc>
              <a:spcBef>
                <a:spcPts val="500"/>
              </a:spcBef>
              <a:spcAft>
                <a:spcPts val="0"/>
              </a:spcAft>
              <a:buSzPts val="2500"/>
              <a:buChar char="•"/>
            </a:pPr>
            <a:r>
              <a:rPr lang="en-CA" dirty="0"/>
              <a:t>Conditioning</a:t>
            </a:r>
          </a:p>
          <a:p>
            <a:pPr marL="685800" lvl="1" indent="-180975" algn="l" rtl="0">
              <a:lnSpc>
                <a:spcPct val="120000"/>
              </a:lnSpc>
              <a:spcBef>
                <a:spcPts val="500"/>
              </a:spcBef>
              <a:spcAft>
                <a:spcPts val="0"/>
              </a:spcAft>
              <a:buSzPts val="2500"/>
              <a:buChar char="•"/>
            </a:pPr>
            <a:r>
              <a:rPr lang="en-CA" dirty="0"/>
              <a:t>Affiliates</a:t>
            </a:r>
            <a:endParaRPr dirty="0"/>
          </a:p>
          <a:p>
            <a:pPr marL="685800" lvl="1" indent="-180975" algn="l" rtl="0">
              <a:lnSpc>
                <a:spcPct val="120000"/>
              </a:lnSpc>
              <a:spcBef>
                <a:spcPts val="500"/>
              </a:spcBef>
              <a:spcAft>
                <a:spcPts val="0"/>
              </a:spcAft>
              <a:buSzPts val="2500"/>
              <a:buChar char="•"/>
            </a:pPr>
            <a:r>
              <a:rPr lang="en-CA" dirty="0"/>
              <a:t>One Ice Helpers</a:t>
            </a:r>
          </a:p>
          <a:p>
            <a:pPr marL="685800" lvl="1" indent="-180975" algn="l" rtl="0">
              <a:lnSpc>
                <a:spcPct val="120000"/>
              </a:lnSpc>
              <a:spcBef>
                <a:spcPts val="500"/>
              </a:spcBef>
              <a:spcAft>
                <a:spcPts val="0"/>
              </a:spcAft>
              <a:buSzPts val="2500"/>
              <a:buChar char="•"/>
            </a:pPr>
            <a:r>
              <a:rPr lang="en-CA" dirty="0"/>
              <a:t>Roster Build (Managers Only)</a:t>
            </a:r>
            <a:endParaRPr dirty="0"/>
          </a:p>
          <a:p>
            <a:pPr marL="228600" indent="-190500">
              <a:buSzPts val="3000"/>
            </a:pPr>
            <a:r>
              <a:rPr lang="en-CA" dirty="0"/>
              <a:t>Pathways</a:t>
            </a:r>
          </a:p>
          <a:p>
            <a:pPr marL="228600" lvl="0" indent="-190500" algn="l" rtl="0">
              <a:lnSpc>
                <a:spcPct val="120000"/>
              </a:lnSpc>
              <a:spcBef>
                <a:spcPts val="1000"/>
              </a:spcBef>
              <a:spcAft>
                <a:spcPts val="0"/>
              </a:spcAft>
              <a:buSzPts val="3000"/>
              <a:buChar char="•"/>
            </a:pPr>
            <a:r>
              <a:rPr lang="en-CA" dirty="0"/>
              <a:t>Coach Mentor </a:t>
            </a:r>
            <a:endParaRPr dirty="0"/>
          </a:p>
          <a:p>
            <a:pPr marL="228600" lvl="0" indent="-190500" algn="l" rtl="0">
              <a:lnSpc>
                <a:spcPct val="120000"/>
              </a:lnSpc>
              <a:spcBef>
                <a:spcPts val="1000"/>
              </a:spcBef>
              <a:spcAft>
                <a:spcPts val="0"/>
              </a:spcAft>
              <a:buSzPts val="3000"/>
              <a:buChar char="•"/>
            </a:pPr>
            <a:r>
              <a:rPr lang="en-CA" dirty="0"/>
              <a:t>Referee in Chief</a:t>
            </a:r>
            <a:endParaRPr dirty="0"/>
          </a:p>
          <a:p>
            <a:pPr marL="228600" lvl="0" indent="-190500" algn="l" rtl="0">
              <a:lnSpc>
                <a:spcPct val="120000"/>
              </a:lnSpc>
              <a:spcBef>
                <a:spcPts val="1000"/>
              </a:spcBef>
              <a:spcAft>
                <a:spcPts val="0"/>
              </a:spcAft>
              <a:buSzPts val="3000"/>
              <a:buChar char="•"/>
            </a:pPr>
            <a:r>
              <a:rPr lang="en-CA" dirty="0"/>
              <a:t>Risk &amp; Safety</a:t>
            </a:r>
            <a:endParaRPr dirty="0"/>
          </a:p>
          <a:p>
            <a:pPr marL="685800" lvl="1" indent="-176212" algn="l" rtl="0">
              <a:lnSpc>
                <a:spcPct val="120000"/>
              </a:lnSpc>
              <a:spcBef>
                <a:spcPts val="1000"/>
              </a:spcBef>
              <a:spcAft>
                <a:spcPts val="0"/>
              </a:spcAft>
              <a:buSzPts val="2500"/>
              <a:buChar char="•"/>
            </a:pPr>
            <a:r>
              <a:rPr lang="en-CA" dirty="0"/>
              <a:t>Hearings</a:t>
            </a:r>
            <a:endParaRPr dirty="0"/>
          </a:p>
          <a:p>
            <a:pPr marL="685800" lvl="1" indent="-176212" algn="l" rtl="0">
              <a:lnSpc>
                <a:spcPct val="120000"/>
              </a:lnSpc>
              <a:spcBef>
                <a:spcPts val="1000"/>
              </a:spcBef>
              <a:spcAft>
                <a:spcPts val="0"/>
              </a:spcAft>
              <a:buSzPts val="2500"/>
              <a:buChar char="•"/>
            </a:pPr>
            <a:r>
              <a:rPr lang="en-CA" dirty="0"/>
              <a:t>Discipline Framework</a:t>
            </a:r>
            <a:endParaRPr dirty="0"/>
          </a:p>
          <a:p>
            <a:pPr marL="457200" lvl="0" indent="-228600" algn="l" rtl="0">
              <a:lnSpc>
                <a:spcPct val="120000"/>
              </a:lnSpc>
              <a:spcBef>
                <a:spcPts val="1000"/>
              </a:spcBef>
              <a:spcAft>
                <a:spcPts val="0"/>
              </a:spcAft>
              <a:buClr>
                <a:schemeClr val="lt1"/>
              </a:buClr>
              <a:buSzPts val="225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a:extLst>
            <a:ext uri="{FF2B5EF4-FFF2-40B4-BE49-F238E27FC236}">
              <a16:creationId xmlns:a16="http://schemas.microsoft.com/office/drawing/2014/main" id="{790E23F2-D5AA-775E-8D47-2857F39B7082}"/>
            </a:ext>
          </a:extLst>
        </p:cNvPr>
        <p:cNvGrpSpPr/>
        <p:nvPr/>
      </p:nvGrpSpPr>
      <p:grpSpPr>
        <a:xfrm>
          <a:off x="0" y="0"/>
          <a:ext cx="0" cy="0"/>
          <a:chOff x="0" y="0"/>
          <a:chExt cx="0" cy="0"/>
        </a:xfrm>
      </p:grpSpPr>
      <p:sp>
        <p:nvSpPr>
          <p:cNvPr id="399" name="Google Shape;399;p3">
            <a:extLst>
              <a:ext uri="{FF2B5EF4-FFF2-40B4-BE49-F238E27FC236}">
                <a16:creationId xmlns:a16="http://schemas.microsoft.com/office/drawing/2014/main" id="{18D9E52C-82F8-74B6-A4E5-84D2E512C9BF}"/>
              </a:ext>
            </a:extLst>
          </p:cNvPr>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Team Photos</a:t>
            </a:r>
            <a:endParaRPr/>
          </a:p>
        </p:txBody>
      </p:sp>
      <p:sp>
        <p:nvSpPr>
          <p:cNvPr id="400" name="Google Shape;400;p3">
            <a:extLst>
              <a:ext uri="{FF2B5EF4-FFF2-40B4-BE49-F238E27FC236}">
                <a16:creationId xmlns:a16="http://schemas.microsoft.com/office/drawing/2014/main" id="{AFFB12AD-B550-250E-83BD-B0B95F8125A3}"/>
              </a:ext>
            </a:extLst>
          </p:cNvPr>
          <p:cNvSpPr txBox="1">
            <a:spLocks noGrp="1"/>
          </p:cNvSpPr>
          <p:nvPr>
            <p:ph type="body" idx="1"/>
          </p:nvPr>
        </p:nvSpPr>
        <p:spPr>
          <a:xfrm>
            <a:off x="1141410" y="2249486"/>
            <a:ext cx="10381723" cy="3541714"/>
          </a:xfrm>
          <a:prstGeom prst="rect">
            <a:avLst/>
          </a:prstGeom>
          <a:noFill/>
          <a:ln>
            <a:noFill/>
          </a:ln>
        </p:spPr>
        <p:txBody>
          <a:bodyPr spcFirstLastPara="1" wrap="square" lIns="91425" tIns="45700" rIns="91425" bIns="45700" anchor="t" anchorCtr="0">
            <a:normAutofit/>
          </a:bodyPr>
          <a:lstStyle/>
          <a:p>
            <a:r>
              <a:rPr lang="en-CA" dirty="0"/>
              <a:t>Portraits Now Sports</a:t>
            </a:r>
          </a:p>
          <a:p>
            <a:pPr lvl="1"/>
            <a:r>
              <a:rPr lang="en-CA" dirty="0"/>
              <a:t>Organized by the ice Scheduler</a:t>
            </a:r>
          </a:p>
          <a:p>
            <a:pPr lvl="1"/>
            <a:r>
              <a:rPr lang="en-CA" dirty="0"/>
              <a:t>Will not be on Ice</a:t>
            </a:r>
          </a:p>
          <a:p>
            <a:pPr lvl="1"/>
            <a:r>
              <a:rPr lang="en-CA" dirty="0"/>
              <a:t>Will be in the Jan timeframe and will be completed over a 2-day period.</a:t>
            </a:r>
            <a:endParaRPr dirty="0"/>
          </a:p>
        </p:txBody>
      </p:sp>
      <p:pic>
        <p:nvPicPr>
          <p:cNvPr id="3" name="Picture 2" descr="A collage of photos of hockey players&#10;&#10;AI-generated content may be incorrect.">
            <a:extLst>
              <a:ext uri="{FF2B5EF4-FFF2-40B4-BE49-F238E27FC236}">
                <a16:creationId xmlns:a16="http://schemas.microsoft.com/office/drawing/2014/main" id="{9DA351B0-445B-B0C2-2A3E-E81E861AE2E5}"/>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40699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3"/>
          <p:cNvSpPr txBox="1">
            <a:spLocks noGrp="1"/>
          </p:cNvSpPr>
          <p:nvPr>
            <p:ph type="title"/>
          </p:nvPr>
        </p:nvSpPr>
        <p:spPr>
          <a:xfrm>
            <a:off x="1143001" y="189893"/>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DRESSING ROOM POLICY</a:t>
            </a:r>
            <a:endParaRPr/>
          </a:p>
        </p:txBody>
      </p:sp>
      <p:sp>
        <p:nvSpPr>
          <p:cNvPr id="412" name="Google Shape;412;p23"/>
          <p:cNvSpPr txBox="1">
            <a:spLocks noGrp="1"/>
          </p:cNvSpPr>
          <p:nvPr>
            <p:ph type="body" idx="1"/>
          </p:nvPr>
        </p:nvSpPr>
        <p:spPr>
          <a:xfrm>
            <a:off x="850367" y="1580181"/>
            <a:ext cx="10491266" cy="514113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dirty="0"/>
              <a:t>CPMHA will diligently protect all participants from all forms of Maltreatment.</a:t>
            </a:r>
            <a:endParaRPr dirty="0"/>
          </a:p>
          <a:p>
            <a:pPr marL="228600" lvl="0" indent="-228600">
              <a:buSzPts val="3000"/>
            </a:pPr>
            <a:r>
              <a:rPr lang="en-CA" dirty="0"/>
              <a:t>Supervising personnel must be members of the team staff or adults who have completed... the Respect in Sport for Activity Leaders course, the Gender Identity and Expression Course, and have submitted their record checks (VSC/CRC).</a:t>
            </a:r>
            <a:endParaRPr dirty="0"/>
          </a:p>
          <a:p>
            <a:pPr marL="228600" lvl="0" indent="-228600" algn="l" rtl="0">
              <a:lnSpc>
                <a:spcPct val="120000"/>
              </a:lnSpc>
              <a:spcBef>
                <a:spcPts val="1000"/>
              </a:spcBef>
              <a:spcAft>
                <a:spcPts val="0"/>
              </a:spcAft>
              <a:buClr>
                <a:schemeClr val="lt1"/>
              </a:buClr>
              <a:buSzPts val="3000"/>
              <a:buChar char="•"/>
            </a:pPr>
            <a:r>
              <a:rPr lang="en-CA" b="1" dirty="0"/>
              <a:t>Rule of Two </a:t>
            </a:r>
            <a:r>
              <a:rPr lang="en-CA" dirty="0"/>
              <a:t>– A lone member should never be in the dressing room with players at any time, especially when players are showering or changing: two adults must be present together.</a:t>
            </a:r>
            <a:endParaRPr dirty="0"/>
          </a:p>
          <a:p>
            <a:pPr marL="228600" lvl="0" indent="-228600" algn="l" rtl="0">
              <a:lnSpc>
                <a:spcPct val="120000"/>
              </a:lnSpc>
              <a:spcBef>
                <a:spcPts val="1000"/>
              </a:spcBef>
              <a:spcAft>
                <a:spcPts val="0"/>
              </a:spcAft>
              <a:buClr>
                <a:schemeClr val="lt1"/>
              </a:buClr>
              <a:buSzPts val="3000"/>
              <a:buChar char="•"/>
            </a:pPr>
            <a:r>
              <a:rPr lang="en-CA" dirty="0"/>
              <a:t>Phones/Cameras – Are not to be out in the dressing rooms.</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ON ICE HELPERS</a:t>
            </a:r>
            <a:endParaRPr/>
          </a:p>
        </p:txBody>
      </p:sp>
      <p:sp>
        <p:nvSpPr>
          <p:cNvPr id="418" name="Google Shape;418;p26"/>
          <p:cNvSpPr txBox="1">
            <a:spLocks noGrp="1"/>
          </p:cNvSpPr>
          <p:nvPr>
            <p:ph type="body" idx="1"/>
          </p:nvPr>
        </p:nvSpPr>
        <p:spPr>
          <a:xfrm>
            <a:off x="897501" y="1593129"/>
            <a:ext cx="10396998" cy="5052767"/>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sz="2000" dirty="0"/>
              <a:t>Individuals that volunteer within an association must be either; a “registered” member of a Minor Hockey Association, or a Junior Hockey League, or an on-ice official. This ensures that the insurance coverage has been secured. </a:t>
            </a:r>
            <a:endParaRPr sz="2000" dirty="0"/>
          </a:p>
          <a:p>
            <a:pPr marL="228600" lvl="0" indent="-228600" algn="l" rtl="0">
              <a:lnSpc>
                <a:spcPct val="120000"/>
              </a:lnSpc>
              <a:spcBef>
                <a:spcPts val="1000"/>
              </a:spcBef>
              <a:spcAft>
                <a:spcPts val="0"/>
              </a:spcAft>
              <a:buClr>
                <a:schemeClr val="lt1"/>
              </a:buClr>
              <a:buSzPts val="3000"/>
              <a:buChar char="•"/>
            </a:pPr>
            <a:r>
              <a:rPr lang="en-CA" sz="2000" dirty="0"/>
              <a:t>On-Ice Helper” is limited to those under age 20 who wish to give back to the game, perhaps become involved in coaching or obtain high school volunteer credit hours. </a:t>
            </a:r>
            <a:endParaRPr sz="2000" dirty="0"/>
          </a:p>
          <a:p>
            <a:pPr marL="228600" lvl="0" indent="-228600" algn="l" rtl="0">
              <a:lnSpc>
                <a:spcPct val="120000"/>
              </a:lnSpc>
              <a:spcBef>
                <a:spcPts val="1000"/>
              </a:spcBef>
              <a:spcAft>
                <a:spcPts val="0"/>
              </a:spcAft>
              <a:buClr>
                <a:schemeClr val="lt1"/>
              </a:buClr>
              <a:buSzPts val="3000"/>
              <a:buChar char="•"/>
            </a:pPr>
            <a:r>
              <a:rPr lang="en-CA" sz="2000" dirty="0"/>
              <a:t>Individuals that help must be at minimum; one age division higher than the team which they are helping with. </a:t>
            </a:r>
            <a:endParaRPr sz="2000" dirty="0"/>
          </a:p>
          <a:p>
            <a:pPr marL="228600" lvl="0" indent="-228600" algn="l" rtl="0">
              <a:lnSpc>
                <a:spcPct val="120000"/>
              </a:lnSpc>
              <a:spcBef>
                <a:spcPts val="1000"/>
              </a:spcBef>
              <a:spcAft>
                <a:spcPts val="0"/>
              </a:spcAft>
              <a:buClr>
                <a:schemeClr val="lt1"/>
              </a:buClr>
              <a:buSzPts val="3000"/>
              <a:buChar char="•"/>
            </a:pPr>
            <a:r>
              <a:rPr lang="en-CA" sz="2000" dirty="0"/>
              <a:t>Individuals that help must wear as a minimum a helmet, and facial protection, neck guard as well as hockey gloves and skates. HEO requires full equipment to be worn for any on-ice helper under the age of 16. (this will be discussed at the next board meeting and may change)</a:t>
            </a:r>
            <a:endParaRPr dirty="0"/>
          </a:p>
          <a:p>
            <a:pPr marL="228600" lvl="0" indent="-228600" algn="l" rtl="0">
              <a:lnSpc>
                <a:spcPct val="120000"/>
              </a:lnSpc>
              <a:spcBef>
                <a:spcPts val="1000"/>
              </a:spcBef>
              <a:spcAft>
                <a:spcPts val="0"/>
              </a:spcAft>
              <a:buClr>
                <a:schemeClr val="lt1"/>
              </a:buClr>
              <a:buSzPts val="3000"/>
              <a:buChar char="•"/>
            </a:pPr>
            <a:r>
              <a:rPr lang="en-CA" sz="2000" dirty="0"/>
              <a:t>Coaches will have access to an excel spreadsheet with available on ice helpers.</a:t>
            </a:r>
            <a:endParaRPr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91"/>
          <p:cNvSpPr txBox="1">
            <a:spLocks noGrp="1"/>
          </p:cNvSpPr>
          <p:nvPr>
            <p:ph type="title"/>
          </p:nvPr>
        </p:nvSpPr>
        <p:spPr>
          <a:xfrm>
            <a:off x="1093863" y="133393"/>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References</a:t>
            </a:r>
            <a:endParaRPr/>
          </a:p>
        </p:txBody>
      </p:sp>
      <p:sp>
        <p:nvSpPr>
          <p:cNvPr id="424" name="Google Shape;424;p91"/>
          <p:cNvSpPr txBox="1">
            <a:spLocks noGrp="1"/>
          </p:cNvSpPr>
          <p:nvPr>
            <p:ph type="body" idx="1"/>
          </p:nvPr>
        </p:nvSpPr>
        <p:spPr>
          <a:xfrm>
            <a:off x="840940" y="1184109"/>
            <a:ext cx="10510200" cy="4902000"/>
          </a:xfrm>
          <a:prstGeom prst="rect">
            <a:avLst/>
          </a:prstGeom>
          <a:noFill/>
          <a:ln>
            <a:noFill/>
          </a:ln>
        </p:spPr>
        <p:txBody>
          <a:bodyPr spcFirstLastPara="1" wrap="square" lIns="91425" tIns="45700" rIns="91425" bIns="45700" anchor="t" anchorCtr="0">
            <a:normAutofit/>
          </a:bodyPr>
          <a:lstStyle/>
          <a:p>
            <a:pPr marL="228600" lvl="0" indent="-214312" algn="l" rtl="0">
              <a:lnSpc>
                <a:spcPct val="120000"/>
              </a:lnSpc>
              <a:spcBef>
                <a:spcPts val="0"/>
              </a:spcBef>
              <a:spcAft>
                <a:spcPts val="0"/>
              </a:spcAft>
              <a:buClr>
                <a:schemeClr val="lt1"/>
              </a:buClr>
              <a:buSzPct val="125000"/>
              <a:buChar char="•"/>
            </a:pPr>
            <a:r>
              <a:rPr lang="en-CA" dirty="0"/>
              <a:t>Constitution</a:t>
            </a:r>
            <a:endParaRPr dirty="0"/>
          </a:p>
          <a:p>
            <a:pPr marL="685800" lvl="1" indent="-214312" algn="l" rtl="0">
              <a:lnSpc>
                <a:spcPct val="120000"/>
              </a:lnSpc>
              <a:spcBef>
                <a:spcPts val="0"/>
              </a:spcBef>
              <a:spcAft>
                <a:spcPts val="0"/>
              </a:spcAft>
              <a:buSzPct val="150000"/>
              <a:buChar char="•"/>
            </a:pPr>
            <a:r>
              <a:rPr lang="en-CA" dirty="0"/>
              <a:t>Version 11.2 – April 2025</a:t>
            </a:r>
            <a:endParaRPr dirty="0"/>
          </a:p>
          <a:p>
            <a:pPr marL="685800" lvl="1" indent="-214312" algn="l" rtl="0">
              <a:lnSpc>
                <a:spcPct val="120000"/>
              </a:lnSpc>
              <a:spcBef>
                <a:spcPts val="0"/>
              </a:spcBef>
              <a:spcAft>
                <a:spcPts val="0"/>
              </a:spcAft>
              <a:buSzPct val="150000"/>
              <a:buChar char="•"/>
            </a:pPr>
            <a:r>
              <a:rPr lang="en-CA" dirty="0"/>
              <a:t>Posted to CPMHA website</a:t>
            </a:r>
            <a:endParaRPr dirty="0"/>
          </a:p>
          <a:p>
            <a:pPr marL="685800" lvl="1" indent="-38100" algn="l" rtl="0">
              <a:lnSpc>
                <a:spcPct val="120000"/>
              </a:lnSpc>
              <a:spcBef>
                <a:spcPts val="0"/>
              </a:spcBef>
              <a:spcAft>
                <a:spcPts val="0"/>
              </a:spcAft>
              <a:buSzPct val="150000"/>
              <a:buNone/>
            </a:pPr>
            <a:endParaRPr dirty="0"/>
          </a:p>
          <a:p>
            <a:pPr marL="228600" lvl="0" indent="-214312" algn="l" rtl="0">
              <a:lnSpc>
                <a:spcPct val="120000"/>
              </a:lnSpc>
              <a:spcBef>
                <a:spcPts val="0"/>
              </a:spcBef>
              <a:spcAft>
                <a:spcPts val="0"/>
              </a:spcAft>
              <a:buSzPct val="125000"/>
              <a:buChar char="•"/>
            </a:pPr>
            <a:r>
              <a:rPr lang="en-CA" dirty="0"/>
              <a:t>CPMHA Handbook</a:t>
            </a:r>
            <a:endParaRPr dirty="0"/>
          </a:p>
          <a:p>
            <a:pPr marL="685800" lvl="1" indent="-214312" algn="l" rtl="0">
              <a:lnSpc>
                <a:spcPct val="120000"/>
              </a:lnSpc>
              <a:spcBef>
                <a:spcPts val="0"/>
              </a:spcBef>
              <a:spcAft>
                <a:spcPts val="0"/>
              </a:spcAft>
              <a:buSzPct val="150000"/>
              <a:buChar char="•"/>
            </a:pPr>
            <a:r>
              <a:rPr lang="en-CA" dirty="0"/>
              <a:t>Mandatory reading for all volunteers and encourage parents to read it as well.</a:t>
            </a:r>
            <a:endParaRPr dirty="0"/>
          </a:p>
          <a:p>
            <a:pPr marL="685800" lvl="1" indent="-214312" algn="l" rtl="0">
              <a:lnSpc>
                <a:spcPct val="120000"/>
              </a:lnSpc>
              <a:spcBef>
                <a:spcPts val="0"/>
              </a:spcBef>
              <a:spcAft>
                <a:spcPts val="0"/>
              </a:spcAft>
              <a:buSzPct val="150000"/>
              <a:buChar char="•"/>
            </a:pPr>
            <a:r>
              <a:rPr lang="en-CA" dirty="0"/>
              <a:t>Version 11.1 – Aug 2025</a:t>
            </a:r>
            <a:endParaRPr dirty="0"/>
          </a:p>
          <a:p>
            <a:pPr marL="685800" lvl="1" indent="-214312" algn="l" rtl="0">
              <a:lnSpc>
                <a:spcPct val="120000"/>
              </a:lnSpc>
              <a:spcBef>
                <a:spcPts val="0"/>
              </a:spcBef>
              <a:spcAft>
                <a:spcPts val="0"/>
              </a:spcAft>
              <a:buSzPct val="150000"/>
              <a:buChar char="•"/>
            </a:pPr>
            <a:r>
              <a:rPr lang="en-CA" dirty="0"/>
              <a:t>Updated responsibilities</a:t>
            </a:r>
            <a:endParaRPr dirty="0"/>
          </a:p>
          <a:p>
            <a:pPr marL="685800" lvl="1" indent="-214312" algn="l" rtl="0">
              <a:lnSpc>
                <a:spcPct val="120000"/>
              </a:lnSpc>
              <a:spcBef>
                <a:spcPts val="0"/>
              </a:spcBef>
              <a:spcAft>
                <a:spcPts val="0"/>
              </a:spcAft>
              <a:buSzPct val="150000"/>
              <a:buChar char="•"/>
            </a:pPr>
            <a:r>
              <a:rPr lang="en-CA" dirty="0"/>
              <a:t>Updated procedures</a:t>
            </a:r>
            <a:endParaRPr dirty="0"/>
          </a:p>
          <a:p>
            <a:pPr marL="685800" lvl="1" indent="-214312" algn="l" rtl="0">
              <a:lnSpc>
                <a:spcPct val="120000"/>
              </a:lnSpc>
              <a:spcBef>
                <a:spcPts val="0"/>
              </a:spcBef>
              <a:spcAft>
                <a:spcPts val="0"/>
              </a:spcAft>
              <a:buSzPct val="150000"/>
              <a:buChar char="•"/>
            </a:pPr>
            <a:r>
              <a:rPr lang="en-CA" dirty="0"/>
              <a:t>Added progressive discipline framework for coaches (briefed to coaches by Risk &amp; Safety)</a:t>
            </a:r>
            <a:endParaRPr dirty="0"/>
          </a:p>
          <a:p>
            <a:pPr marL="685800" lvl="1" indent="-38100" algn="l" rtl="0">
              <a:lnSpc>
                <a:spcPct val="120000"/>
              </a:lnSpc>
              <a:spcBef>
                <a:spcPts val="0"/>
              </a:spcBef>
              <a:spcAft>
                <a:spcPts val="0"/>
              </a:spcAft>
              <a:buSzPct val="150000"/>
              <a:buNone/>
            </a:pPr>
            <a:endParaRPr dirty="0"/>
          </a:p>
          <a:p>
            <a:pPr marL="685800" lvl="1" indent="-38100" algn="l" rtl="0">
              <a:lnSpc>
                <a:spcPct val="120000"/>
              </a:lnSpc>
              <a:spcBef>
                <a:spcPts val="0"/>
              </a:spcBef>
              <a:spcAft>
                <a:spcPts val="0"/>
              </a:spcAft>
              <a:buSzPct val="1500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7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dirty="0"/>
              <a:t>DEVELOPMENT</a:t>
            </a:r>
            <a:endParaRPr dirty="0"/>
          </a:p>
        </p:txBody>
      </p:sp>
      <p:sp>
        <p:nvSpPr>
          <p:cNvPr id="430" name="Google Shape;430;p75"/>
          <p:cNvSpPr txBox="1">
            <a:spLocks noGrp="1"/>
          </p:cNvSpPr>
          <p:nvPr>
            <p:ph type="body" idx="1"/>
          </p:nvPr>
        </p:nvSpPr>
        <p:spPr>
          <a:xfrm>
            <a:off x="1141412" y="1658143"/>
            <a:ext cx="10100454" cy="4260876"/>
          </a:xfrm>
          <a:prstGeom prst="rect">
            <a:avLst/>
          </a:prstGeom>
          <a:noFill/>
          <a:ln>
            <a:noFill/>
          </a:ln>
        </p:spPr>
        <p:txBody>
          <a:bodyPr spcFirstLastPara="1" wrap="square" lIns="91425" tIns="45700" rIns="91425" bIns="45700" anchor="t" anchorCtr="0">
            <a:normAutofit/>
          </a:bodyPr>
          <a:lstStyle/>
          <a:p>
            <a:pPr marL="685800" lvl="1" indent="-228600" algn="l" rtl="0">
              <a:lnSpc>
                <a:spcPct val="120000"/>
              </a:lnSpc>
              <a:spcBef>
                <a:spcPts val="500"/>
              </a:spcBef>
              <a:spcAft>
                <a:spcPts val="0"/>
              </a:spcAft>
              <a:buClr>
                <a:schemeClr val="lt1"/>
              </a:buClr>
              <a:buSzPts val="2500"/>
              <a:buChar char="•"/>
            </a:pPr>
            <a:r>
              <a:rPr lang="en-CA" dirty="0"/>
              <a:t>Player Development – Hockey University – Sami Holmes</a:t>
            </a:r>
            <a:endParaRPr dirty="0"/>
          </a:p>
          <a:p>
            <a:pPr marL="685800" lvl="1" indent="-228600" algn="l" rtl="0">
              <a:lnSpc>
                <a:spcPct val="120000"/>
              </a:lnSpc>
              <a:spcBef>
                <a:spcPts val="500"/>
              </a:spcBef>
              <a:spcAft>
                <a:spcPts val="0"/>
              </a:spcAft>
              <a:buClr>
                <a:schemeClr val="lt1"/>
              </a:buClr>
              <a:buSzPts val="2500"/>
              <a:buChar char="•"/>
            </a:pPr>
            <a:r>
              <a:rPr lang="en-CA" dirty="0"/>
              <a:t>Coach Development</a:t>
            </a:r>
            <a:endParaRPr dirty="0"/>
          </a:p>
          <a:p>
            <a:pPr marL="1143000" lvl="2" indent="-228600" algn="l" rtl="0">
              <a:lnSpc>
                <a:spcPct val="120000"/>
              </a:lnSpc>
              <a:spcBef>
                <a:spcPts val="500"/>
              </a:spcBef>
              <a:spcAft>
                <a:spcPts val="0"/>
              </a:spcAft>
              <a:buSzPts val="2500"/>
              <a:buChar char="•"/>
            </a:pPr>
            <a:r>
              <a:rPr lang="en-CA" dirty="0"/>
              <a:t>U7 – will concentrate on appropriate drills for U7.</a:t>
            </a:r>
            <a:endParaRPr dirty="0"/>
          </a:p>
          <a:p>
            <a:pPr marL="685800" lvl="1" indent="-228600" algn="l" rtl="0">
              <a:lnSpc>
                <a:spcPct val="120000"/>
              </a:lnSpc>
              <a:spcBef>
                <a:spcPts val="500"/>
              </a:spcBef>
              <a:spcAft>
                <a:spcPts val="0"/>
              </a:spcAft>
              <a:buClr>
                <a:schemeClr val="lt1"/>
              </a:buClr>
              <a:buSzPts val="2500"/>
              <a:buChar char="•"/>
            </a:pPr>
            <a:r>
              <a:rPr lang="en-CA" dirty="0"/>
              <a:t>Player Development</a:t>
            </a:r>
            <a:endParaRPr dirty="0"/>
          </a:p>
          <a:p>
            <a:pPr marL="1143000" lvl="2" indent="-228600" algn="l" rtl="0">
              <a:lnSpc>
                <a:spcPct val="120000"/>
              </a:lnSpc>
              <a:spcBef>
                <a:spcPts val="500"/>
              </a:spcBef>
              <a:spcAft>
                <a:spcPts val="0"/>
              </a:spcAft>
              <a:buSzPts val="2500"/>
              <a:buChar char="•"/>
            </a:pPr>
            <a:r>
              <a:rPr lang="en-CA" dirty="0"/>
              <a:t>U9,U11,U13,U15 – 4 sessions shared ice</a:t>
            </a:r>
            <a:endParaRPr dirty="0"/>
          </a:p>
          <a:p>
            <a:pPr marL="1143000" lvl="2" indent="-228600" algn="l" rtl="0">
              <a:lnSpc>
                <a:spcPct val="120000"/>
              </a:lnSpc>
              <a:spcBef>
                <a:spcPts val="500"/>
              </a:spcBef>
              <a:spcAft>
                <a:spcPts val="0"/>
              </a:spcAft>
              <a:buSzPts val="2500"/>
              <a:buChar char="•"/>
            </a:pPr>
            <a:r>
              <a:rPr lang="en-CA" dirty="0"/>
              <a:t>U18 – 3 sessions shared ice</a:t>
            </a:r>
            <a:endParaRPr dirty="0"/>
          </a:p>
          <a:p>
            <a:pPr marL="685800" lvl="1" indent="-228600" algn="l" rtl="0">
              <a:lnSpc>
                <a:spcPct val="120000"/>
              </a:lnSpc>
              <a:spcBef>
                <a:spcPts val="500"/>
              </a:spcBef>
              <a:spcAft>
                <a:spcPts val="0"/>
              </a:spcAft>
              <a:buClr>
                <a:schemeClr val="lt1"/>
              </a:buClr>
              <a:buSzPts val="2500"/>
              <a:buChar char="•"/>
            </a:pPr>
            <a:r>
              <a:rPr lang="en-CA" dirty="0"/>
              <a:t> Goalie development – COBSY’S GOALTENDING</a:t>
            </a:r>
            <a:endParaRPr dirty="0"/>
          </a:p>
          <a:p>
            <a:pPr marL="1143000" lvl="2" indent="-228600" algn="l" rtl="0">
              <a:lnSpc>
                <a:spcPct val="120000"/>
              </a:lnSpc>
              <a:spcBef>
                <a:spcPts val="500"/>
              </a:spcBef>
              <a:spcAft>
                <a:spcPts val="0"/>
              </a:spcAft>
              <a:buSzPts val="2500"/>
              <a:buChar char="•"/>
            </a:pPr>
            <a:r>
              <a:rPr lang="en-CA" dirty="0"/>
              <a:t>U9,U11 – 9 sessions</a:t>
            </a:r>
            <a:endParaRPr dirty="0"/>
          </a:p>
          <a:p>
            <a:pPr marL="1143000" lvl="2" indent="-228600" algn="l" rtl="0">
              <a:lnSpc>
                <a:spcPct val="120000"/>
              </a:lnSpc>
              <a:spcBef>
                <a:spcPts val="500"/>
              </a:spcBef>
              <a:spcAft>
                <a:spcPts val="0"/>
              </a:spcAft>
              <a:buSzPts val="2500"/>
              <a:buChar char="•"/>
            </a:pPr>
            <a:r>
              <a:rPr lang="en-CA" dirty="0"/>
              <a:t>U13,U15,U18 – 9 sessions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B3439719-B71D-5359-D816-214F2C4A7773}"/>
            </a:ext>
          </a:extLst>
        </p:cNvPr>
        <p:cNvGrpSpPr/>
        <p:nvPr/>
      </p:nvGrpSpPr>
      <p:grpSpPr>
        <a:xfrm>
          <a:off x="0" y="0"/>
          <a:ext cx="0" cy="0"/>
          <a:chOff x="0" y="0"/>
          <a:chExt cx="0" cy="0"/>
        </a:xfrm>
      </p:grpSpPr>
      <p:sp>
        <p:nvSpPr>
          <p:cNvPr id="429" name="Google Shape;429;p75">
            <a:extLst>
              <a:ext uri="{FF2B5EF4-FFF2-40B4-BE49-F238E27FC236}">
                <a16:creationId xmlns:a16="http://schemas.microsoft.com/office/drawing/2014/main" id="{1C6E6C26-9CB5-8C10-F416-987564E7C87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dirty="0"/>
              <a:t>DEVELOPMENT</a:t>
            </a:r>
            <a:endParaRPr dirty="0"/>
          </a:p>
        </p:txBody>
      </p:sp>
      <p:pic>
        <p:nvPicPr>
          <p:cNvPr id="5" name="Picture 4">
            <a:extLst>
              <a:ext uri="{FF2B5EF4-FFF2-40B4-BE49-F238E27FC236}">
                <a16:creationId xmlns:a16="http://schemas.microsoft.com/office/drawing/2014/main" id="{45B23D38-1407-F717-E21F-668C3056CA64}"/>
              </a:ext>
            </a:extLst>
          </p:cNvPr>
          <p:cNvPicPr>
            <a:picLocks noChangeAspect="1"/>
          </p:cNvPicPr>
          <p:nvPr/>
        </p:nvPicPr>
        <p:blipFill>
          <a:blip r:embed="rId3"/>
          <a:stretch>
            <a:fillRect/>
          </a:stretch>
        </p:blipFill>
        <p:spPr>
          <a:xfrm>
            <a:off x="499704" y="1709637"/>
            <a:ext cx="5326911" cy="4209115"/>
          </a:xfrm>
          <a:prstGeom prst="rect">
            <a:avLst/>
          </a:prstGeom>
        </p:spPr>
      </p:pic>
      <p:pic>
        <p:nvPicPr>
          <p:cNvPr id="7" name="Picture 6">
            <a:extLst>
              <a:ext uri="{FF2B5EF4-FFF2-40B4-BE49-F238E27FC236}">
                <a16:creationId xmlns:a16="http://schemas.microsoft.com/office/drawing/2014/main" id="{1EF57176-914C-1F4D-44E2-941F2842EE89}"/>
              </a:ext>
            </a:extLst>
          </p:cNvPr>
          <p:cNvPicPr>
            <a:picLocks noChangeAspect="1"/>
          </p:cNvPicPr>
          <p:nvPr/>
        </p:nvPicPr>
        <p:blipFill>
          <a:blip r:embed="rId4"/>
          <a:stretch>
            <a:fillRect/>
          </a:stretch>
        </p:blipFill>
        <p:spPr>
          <a:xfrm>
            <a:off x="6094412" y="1709637"/>
            <a:ext cx="5405162" cy="4064769"/>
          </a:xfrm>
          <a:prstGeom prst="rect">
            <a:avLst/>
          </a:prstGeom>
        </p:spPr>
      </p:pic>
    </p:spTree>
    <p:extLst>
      <p:ext uri="{BB962C8B-B14F-4D97-AF65-F5344CB8AC3E}">
        <p14:creationId xmlns:p14="http://schemas.microsoft.com/office/powerpoint/2010/main" val="857011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8">
          <a:extLst>
            <a:ext uri="{FF2B5EF4-FFF2-40B4-BE49-F238E27FC236}">
              <a16:creationId xmlns:a16="http://schemas.microsoft.com/office/drawing/2014/main" id="{BD8E366A-0F6B-C609-DE48-24F5C3DCEEB6}"/>
            </a:ext>
          </a:extLst>
        </p:cNvPr>
        <p:cNvGrpSpPr/>
        <p:nvPr/>
      </p:nvGrpSpPr>
      <p:grpSpPr>
        <a:xfrm>
          <a:off x="0" y="0"/>
          <a:ext cx="0" cy="0"/>
          <a:chOff x="0" y="0"/>
          <a:chExt cx="0" cy="0"/>
        </a:xfrm>
      </p:grpSpPr>
      <p:sp>
        <p:nvSpPr>
          <p:cNvPr id="429" name="Google Shape;429;p75">
            <a:extLst>
              <a:ext uri="{FF2B5EF4-FFF2-40B4-BE49-F238E27FC236}">
                <a16:creationId xmlns:a16="http://schemas.microsoft.com/office/drawing/2014/main" id="{B4E0B224-50C6-EA00-1E17-F3FAAD9C50A6}"/>
              </a:ext>
            </a:extLst>
          </p:cNvPr>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dirty="0"/>
              <a:t>DEVELOPMENT</a:t>
            </a:r>
            <a:endParaRPr dirty="0"/>
          </a:p>
        </p:txBody>
      </p:sp>
      <p:sp>
        <p:nvSpPr>
          <p:cNvPr id="430" name="Google Shape;430;p75">
            <a:extLst>
              <a:ext uri="{FF2B5EF4-FFF2-40B4-BE49-F238E27FC236}">
                <a16:creationId xmlns:a16="http://schemas.microsoft.com/office/drawing/2014/main" id="{74918B6F-982A-1CAA-4430-3040D8A5129C}"/>
              </a:ext>
            </a:extLst>
          </p:cNvPr>
          <p:cNvSpPr txBox="1">
            <a:spLocks noGrp="1"/>
          </p:cNvSpPr>
          <p:nvPr>
            <p:ph type="body" idx="1"/>
          </p:nvPr>
        </p:nvSpPr>
        <p:spPr>
          <a:xfrm>
            <a:off x="1141412" y="1658143"/>
            <a:ext cx="10100454" cy="4260876"/>
          </a:xfrm>
          <a:prstGeom prst="rect">
            <a:avLst/>
          </a:prstGeom>
          <a:noFill/>
          <a:ln>
            <a:noFill/>
          </a:ln>
        </p:spPr>
        <p:txBody>
          <a:bodyPr spcFirstLastPara="1" wrap="square" lIns="91425" tIns="45700" rIns="91425" bIns="45700" anchor="t" anchorCtr="0">
            <a:normAutofit/>
          </a:bodyPr>
          <a:lstStyle/>
          <a:p>
            <a:pPr marL="685800" lvl="1" indent="-228600" algn="l" rtl="0">
              <a:lnSpc>
                <a:spcPct val="120000"/>
              </a:lnSpc>
              <a:spcBef>
                <a:spcPts val="500"/>
              </a:spcBef>
              <a:spcAft>
                <a:spcPts val="0"/>
              </a:spcAft>
              <a:buClr>
                <a:schemeClr val="lt1"/>
              </a:buClr>
              <a:buSzPts val="2500"/>
              <a:buChar char="•"/>
            </a:pPr>
            <a:r>
              <a:rPr lang="en-CA" dirty="0"/>
              <a:t>Player Development</a:t>
            </a:r>
          </a:p>
          <a:p>
            <a:pPr marL="1143000" lvl="2" indent="-228600">
              <a:buSzPts val="2500"/>
            </a:pPr>
            <a:r>
              <a:rPr lang="en-CA" dirty="0"/>
              <a:t>If you need to change dates due to a tournament, please try and swap with another team.</a:t>
            </a:r>
          </a:p>
          <a:p>
            <a:pPr marL="1143000" lvl="2" indent="-228600">
              <a:buSzPts val="2500"/>
            </a:pPr>
            <a:r>
              <a:rPr lang="en-CA" dirty="0"/>
              <a:t>We want your feedback.</a:t>
            </a:r>
            <a:endParaRPr dirty="0"/>
          </a:p>
          <a:p>
            <a:pPr marL="685800" lvl="1" indent="-228600" algn="l" rtl="0">
              <a:lnSpc>
                <a:spcPct val="120000"/>
              </a:lnSpc>
              <a:spcBef>
                <a:spcPts val="500"/>
              </a:spcBef>
              <a:spcAft>
                <a:spcPts val="0"/>
              </a:spcAft>
              <a:buClr>
                <a:schemeClr val="lt1"/>
              </a:buClr>
              <a:buSzPts val="2500"/>
              <a:buChar char="•"/>
            </a:pPr>
            <a:r>
              <a:rPr lang="en-CA" dirty="0"/>
              <a:t> Goalie development – COBSY’S GOALTENDING</a:t>
            </a:r>
            <a:endParaRPr dirty="0"/>
          </a:p>
          <a:p>
            <a:pPr marL="1143000" lvl="2" indent="-228600" algn="l" rtl="0">
              <a:lnSpc>
                <a:spcPct val="120000"/>
              </a:lnSpc>
              <a:spcBef>
                <a:spcPts val="500"/>
              </a:spcBef>
              <a:spcAft>
                <a:spcPts val="0"/>
              </a:spcAft>
              <a:buSzPts val="2500"/>
              <a:buChar char="•"/>
            </a:pPr>
            <a:r>
              <a:rPr lang="en-CA" dirty="0"/>
              <a:t>Dates are being finalized – 1</a:t>
            </a:r>
            <a:r>
              <a:rPr lang="en-CA" baseline="30000" dirty="0"/>
              <a:t>st</a:t>
            </a:r>
            <a:r>
              <a:rPr lang="en-CA" dirty="0"/>
              <a:t> development was today the 5 Oct 25.</a:t>
            </a:r>
            <a:endParaRPr dirty="0"/>
          </a:p>
        </p:txBody>
      </p:sp>
    </p:spTree>
    <p:extLst>
      <p:ext uri="{BB962C8B-B14F-4D97-AF65-F5344CB8AC3E}">
        <p14:creationId xmlns:p14="http://schemas.microsoft.com/office/powerpoint/2010/main" val="277241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9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Questions – End of Managers brief</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8"/>
          <p:cNvSpPr txBox="1">
            <a:spLocks noGrp="1"/>
          </p:cNvSpPr>
          <p:nvPr>
            <p:ph type="title"/>
          </p:nvPr>
        </p:nvSpPr>
        <p:spPr>
          <a:xfrm>
            <a:off x="1141413" y="609600"/>
            <a:ext cx="9905998" cy="13700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QUALIFICATIONS</a:t>
            </a:r>
            <a:endParaRPr/>
          </a:p>
        </p:txBody>
      </p:sp>
      <p:sp>
        <p:nvSpPr>
          <p:cNvPr id="441" name="Google Shape;441;p78"/>
          <p:cNvSpPr txBox="1">
            <a:spLocks noGrp="1"/>
          </p:cNvSpPr>
          <p:nvPr>
            <p:ph type="body" idx="1"/>
          </p:nvPr>
        </p:nvSpPr>
        <p:spPr>
          <a:xfrm>
            <a:off x="1047141" y="1988663"/>
            <a:ext cx="3196899"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U7</a:t>
            </a:r>
            <a:endParaRPr/>
          </a:p>
        </p:txBody>
      </p:sp>
      <p:sp>
        <p:nvSpPr>
          <p:cNvPr id="442" name="Google Shape;442;p78"/>
          <p:cNvSpPr txBox="1">
            <a:spLocks noGrp="1"/>
          </p:cNvSpPr>
          <p:nvPr>
            <p:ph type="body" idx="2"/>
          </p:nvPr>
        </p:nvSpPr>
        <p:spPr>
          <a:xfrm>
            <a:off x="1130824" y="2856519"/>
            <a:ext cx="3208735"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1 (1 day in class course)</a:t>
            </a:r>
            <a:endParaRPr/>
          </a:p>
          <a:p>
            <a:pPr marL="0" lvl="0" indent="0" algn="l" rtl="0">
              <a:lnSpc>
                <a:spcPct val="120000"/>
              </a:lnSpc>
              <a:spcBef>
                <a:spcPts val="1000"/>
              </a:spcBef>
              <a:spcAft>
                <a:spcPts val="0"/>
              </a:spcAft>
              <a:buClr>
                <a:schemeClr val="lt1"/>
              </a:buClr>
              <a:buSzPts val="1750"/>
              <a:buNone/>
            </a:pPr>
            <a:r>
              <a:rPr lang="en-CA"/>
              <a:t>Hockey Canada Coach 1 (online clinic)</a:t>
            </a:r>
            <a:endParaRPr/>
          </a:p>
          <a:p>
            <a:pPr marL="0" lvl="0" indent="0" algn="l" rtl="0">
              <a:lnSpc>
                <a:spcPct val="120000"/>
              </a:lnSpc>
              <a:spcBef>
                <a:spcPts val="1000"/>
              </a:spcBef>
              <a:spcAft>
                <a:spcPts val="0"/>
              </a:spcAft>
              <a:buClr>
                <a:schemeClr val="lt1"/>
              </a:buClr>
              <a:buSzPts val="1750"/>
              <a:buNone/>
            </a:pPr>
            <a:r>
              <a:rPr lang="en-CA"/>
              <a:t>Hockey Canada Coach 1 - U7 (online module specifically for coaches coaching U7)</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a:p>
            <a:pPr marL="0" lvl="0" indent="0" algn="l" rtl="0">
              <a:lnSpc>
                <a:spcPct val="120000"/>
              </a:lnSpc>
              <a:spcBef>
                <a:spcPts val="1000"/>
              </a:spcBef>
              <a:spcAft>
                <a:spcPts val="0"/>
              </a:spcAft>
              <a:buClr>
                <a:schemeClr val="lt1"/>
              </a:buClr>
              <a:buSzPts val="1750"/>
              <a:buNone/>
            </a:pPr>
            <a:endParaRPr/>
          </a:p>
        </p:txBody>
      </p:sp>
      <p:sp>
        <p:nvSpPr>
          <p:cNvPr id="443" name="Google Shape;443;p78"/>
          <p:cNvSpPr txBox="1">
            <a:spLocks noGrp="1"/>
          </p:cNvSpPr>
          <p:nvPr>
            <p:ph type="body" idx="3"/>
          </p:nvPr>
        </p:nvSpPr>
        <p:spPr>
          <a:xfrm>
            <a:off x="4503183" y="1979629"/>
            <a:ext cx="3184385"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U9</a:t>
            </a:r>
            <a:endParaRPr/>
          </a:p>
        </p:txBody>
      </p:sp>
      <p:sp>
        <p:nvSpPr>
          <p:cNvPr id="444" name="Google Shape;444;p78"/>
          <p:cNvSpPr txBox="1">
            <a:spLocks noGrp="1"/>
          </p:cNvSpPr>
          <p:nvPr>
            <p:ph type="body" idx="4"/>
          </p:nvPr>
        </p:nvSpPr>
        <p:spPr>
          <a:xfrm>
            <a:off x="4491738" y="2856519"/>
            <a:ext cx="3195830"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1 (1 day in class course)</a:t>
            </a:r>
            <a:endParaRPr/>
          </a:p>
          <a:p>
            <a:pPr marL="0" lvl="0" indent="0" algn="l" rtl="0">
              <a:lnSpc>
                <a:spcPct val="120000"/>
              </a:lnSpc>
              <a:spcBef>
                <a:spcPts val="1000"/>
              </a:spcBef>
              <a:spcAft>
                <a:spcPts val="0"/>
              </a:spcAft>
              <a:buClr>
                <a:schemeClr val="lt1"/>
              </a:buClr>
              <a:buSzPts val="1750"/>
              <a:buNone/>
            </a:pPr>
            <a:r>
              <a:rPr lang="en-CA"/>
              <a:t>Hockey Canada Coach 1 (online clinic)</a:t>
            </a:r>
            <a:endParaRPr/>
          </a:p>
          <a:p>
            <a:pPr marL="0" lvl="0" indent="0" algn="l" rtl="0">
              <a:lnSpc>
                <a:spcPct val="120000"/>
              </a:lnSpc>
              <a:spcBef>
                <a:spcPts val="1000"/>
              </a:spcBef>
              <a:spcAft>
                <a:spcPts val="0"/>
              </a:spcAft>
              <a:buClr>
                <a:schemeClr val="lt1"/>
              </a:buClr>
              <a:buSzPts val="1750"/>
              <a:buNone/>
            </a:pPr>
            <a:r>
              <a:rPr lang="en-CA"/>
              <a:t>Hockey Canada Coach 1 - U9 (online module specifically for coaches coaching U9)</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a:p>
            <a:pPr marL="0" lvl="0" indent="0" algn="l" rtl="0">
              <a:lnSpc>
                <a:spcPct val="120000"/>
              </a:lnSpc>
              <a:spcBef>
                <a:spcPts val="1000"/>
              </a:spcBef>
              <a:spcAft>
                <a:spcPts val="0"/>
              </a:spcAft>
              <a:buClr>
                <a:schemeClr val="lt1"/>
              </a:buClr>
              <a:buSzPts val="1750"/>
              <a:buNone/>
            </a:pPr>
            <a:endParaRPr/>
          </a:p>
        </p:txBody>
      </p:sp>
      <p:sp>
        <p:nvSpPr>
          <p:cNvPr id="445" name="Google Shape;445;p78"/>
          <p:cNvSpPr txBox="1">
            <a:spLocks noGrp="1"/>
          </p:cNvSpPr>
          <p:nvPr>
            <p:ph type="body" idx="5"/>
          </p:nvPr>
        </p:nvSpPr>
        <p:spPr>
          <a:xfrm>
            <a:off x="7852442" y="1979629"/>
            <a:ext cx="3194968"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U11</a:t>
            </a:r>
            <a:endParaRPr/>
          </a:p>
        </p:txBody>
      </p:sp>
      <p:sp>
        <p:nvSpPr>
          <p:cNvPr id="446" name="Google Shape;446;p78"/>
          <p:cNvSpPr txBox="1">
            <a:spLocks noGrp="1"/>
          </p:cNvSpPr>
          <p:nvPr>
            <p:ph type="body" idx="6"/>
          </p:nvPr>
        </p:nvSpPr>
        <p:spPr>
          <a:xfrm>
            <a:off x="7839747" y="2856519"/>
            <a:ext cx="3194968"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2 (1 day in class course)</a:t>
            </a:r>
            <a:endParaRPr/>
          </a:p>
          <a:p>
            <a:pPr marL="0" lvl="0" indent="0" algn="l" rtl="0">
              <a:lnSpc>
                <a:spcPct val="120000"/>
              </a:lnSpc>
              <a:spcBef>
                <a:spcPts val="1000"/>
              </a:spcBef>
              <a:spcAft>
                <a:spcPts val="0"/>
              </a:spcAft>
              <a:buClr>
                <a:schemeClr val="lt1"/>
              </a:buClr>
              <a:buSzPts val="1750"/>
              <a:buNone/>
            </a:pPr>
            <a:r>
              <a:rPr lang="en-CA"/>
              <a:t>Hockey Canada Coach 2 (online clinic)</a:t>
            </a:r>
            <a:endParaRPr/>
          </a:p>
          <a:p>
            <a:pPr marL="0" lvl="0" indent="0" algn="l" rtl="0">
              <a:lnSpc>
                <a:spcPct val="120000"/>
              </a:lnSpc>
              <a:spcBef>
                <a:spcPts val="1000"/>
              </a:spcBef>
              <a:spcAft>
                <a:spcPts val="0"/>
              </a:spcAft>
              <a:buClr>
                <a:schemeClr val="lt1"/>
              </a:buClr>
              <a:buSzPts val="1750"/>
              <a:buNone/>
            </a:pPr>
            <a:r>
              <a:rPr lang="en-CA"/>
              <a:t>Hockey Canada Coach 2 - U11 (online module specifically for coaches coaching U11)</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a:p>
            <a:pPr marL="0" lvl="0" indent="0" algn="l" rtl="0">
              <a:lnSpc>
                <a:spcPct val="120000"/>
              </a:lnSpc>
              <a:spcBef>
                <a:spcPts val="1000"/>
              </a:spcBef>
              <a:spcAft>
                <a:spcPts val="0"/>
              </a:spcAft>
              <a:buClr>
                <a:schemeClr val="lt1"/>
              </a:buClr>
              <a:buSzPts val="1750"/>
              <a:buNone/>
            </a:pPr>
            <a:endParaRPr/>
          </a:p>
        </p:txBody>
      </p:sp>
      <p:sp>
        <p:nvSpPr>
          <p:cNvPr id="447" name="Google Shape;447;p78"/>
          <p:cNvSpPr txBox="1"/>
          <p:nvPr/>
        </p:nvSpPr>
        <p:spPr>
          <a:xfrm>
            <a:off x="2302083" y="5761419"/>
            <a:ext cx="745764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400" b="0" i="0" u="none" strike="noStrike" cap="none">
                <a:solidFill>
                  <a:schemeClr val="lt1"/>
                </a:solidFill>
                <a:latin typeface="Arial"/>
                <a:ea typeface="Arial"/>
                <a:cs typeface="Arial"/>
                <a:sym typeface="Arial"/>
              </a:rPr>
              <a:t>These qualification apply to both Head and Assistant coaches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79"/>
          <p:cNvSpPr txBox="1">
            <a:spLocks noGrp="1"/>
          </p:cNvSpPr>
          <p:nvPr>
            <p:ph type="title"/>
          </p:nvPr>
        </p:nvSpPr>
        <p:spPr>
          <a:xfrm>
            <a:off x="1141413" y="609600"/>
            <a:ext cx="9905998" cy="13700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QUALIFICATIONS</a:t>
            </a:r>
            <a:endParaRPr/>
          </a:p>
        </p:txBody>
      </p:sp>
      <p:sp>
        <p:nvSpPr>
          <p:cNvPr id="453" name="Google Shape;453;p79"/>
          <p:cNvSpPr txBox="1">
            <a:spLocks noGrp="1"/>
          </p:cNvSpPr>
          <p:nvPr>
            <p:ph type="body" idx="1"/>
          </p:nvPr>
        </p:nvSpPr>
        <p:spPr>
          <a:xfrm>
            <a:off x="1047141" y="1988663"/>
            <a:ext cx="3196899"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U13</a:t>
            </a:r>
            <a:endParaRPr/>
          </a:p>
        </p:txBody>
      </p:sp>
      <p:sp>
        <p:nvSpPr>
          <p:cNvPr id="454" name="Google Shape;454;p79"/>
          <p:cNvSpPr txBox="1">
            <a:spLocks noGrp="1"/>
          </p:cNvSpPr>
          <p:nvPr>
            <p:ph type="body" idx="2"/>
          </p:nvPr>
        </p:nvSpPr>
        <p:spPr>
          <a:xfrm>
            <a:off x="1130824" y="2856519"/>
            <a:ext cx="3208735"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2 (1 day in class course)</a:t>
            </a:r>
            <a:endParaRPr/>
          </a:p>
          <a:p>
            <a:pPr marL="0" lvl="0" indent="0" algn="l" rtl="0">
              <a:lnSpc>
                <a:spcPct val="120000"/>
              </a:lnSpc>
              <a:spcBef>
                <a:spcPts val="1000"/>
              </a:spcBef>
              <a:spcAft>
                <a:spcPts val="0"/>
              </a:spcAft>
              <a:buClr>
                <a:schemeClr val="lt1"/>
              </a:buClr>
              <a:buSzPts val="1750"/>
              <a:buNone/>
            </a:pPr>
            <a:r>
              <a:rPr lang="en-CA"/>
              <a:t>Hockey Canada Coach 2 (online clinic)</a:t>
            </a:r>
            <a:endParaRPr/>
          </a:p>
          <a:p>
            <a:pPr marL="0" lvl="0" indent="0" algn="l" rtl="0">
              <a:lnSpc>
                <a:spcPct val="120000"/>
              </a:lnSpc>
              <a:spcBef>
                <a:spcPts val="1000"/>
              </a:spcBef>
              <a:spcAft>
                <a:spcPts val="0"/>
              </a:spcAft>
              <a:buClr>
                <a:schemeClr val="lt1"/>
              </a:buClr>
              <a:buSzPts val="1750"/>
              <a:buNone/>
            </a:pPr>
            <a:r>
              <a:rPr lang="en-CA"/>
              <a:t>Hockey Canada Coach 2 - U13 (online module specifically for coaches coaching U13)</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p:txBody>
      </p:sp>
      <p:sp>
        <p:nvSpPr>
          <p:cNvPr id="455" name="Google Shape;455;p79"/>
          <p:cNvSpPr txBox="1">
            <a:spLocks noGrp="1"/>
          </p:cNvSpPr>
          <p:nvPr>
            <p:ph type="body" idx="3"/>
          </p:nvPr>
        </p:nvSpPr>
        <p:spPr>
          <a:xfrm>
            <a:off x="4503183" y="1979629"/>
            <a:ext cx="3184385"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U15</a:t>
            </a:r>
            <a:endParaRPr/>
          </a:p>
        </p:txBody>
      </p:sp>
      <p:sp>
        <p:nvSpPr>
          <p:cNvPr id="456" name="Google Shape;456;p79"/>
          <p:cNvSpPr txBox="1">
            <a:spLocks noGrp="1"/>
          </p:cNvSpPr>
          <p:nvPr>
            <p:ph type="body" idx="4"/>
          </p:nvPr>
        </p:nvSpPr>
        <p:spPr>
          <a:xfrm>
            <a:off x="4491738" y="2856519"/>
            <a:ext cx="3195830"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2 (1 day in class course)</a:t>
            </a:r>
            <a:endParaRPr/>
          </a:p>
          <a:p>
            <a:pPr marL="0" lvl="0" indent="0" algn="l" rtl="0">
              <a:lnSpc>
                <a:spcPct val="120000"/>
              </a:lnSpc>
              <a:spcBef>
                <a:spcPts val="1000"/>
              </a:spcBef>
              <a:spcAft>
                <a:spcPts val="0"/>
              </a:spcAft>
              <a:buClr>
                <a:schemeClr val="lt1"/>
              </a:buClr>
              <a:buSzPts val="1750"/>
              <a:buNone/>
            </a:pPr>
            <a:r>
              <a:rPr lang="en-CA"/>
              <a:t>Hockey Canada Coach 2 (online clinic)</a:t>
            </a:r>
            <a:endParaRPr/>
          </a:p>
          <a:p>
            <a:pPr marL="0" lvl="0" indent="0" algn="l" rtl="0">
              <a:lnSpc>
                <a:spcPct val="120000"/>
              </a:lnSpc>
              <a:spcBef>
                <a:spcPts val="1000"/>
              </a:spcBef>
              <a:spcAft>
                <a:spcPts val="0"/>
              </a:spcAft>
              <a:buClr>
                <a:schemeClr val="lt1"/>
              </a:buClr>
              <a:buSzPts val="1750"/>
              <a:buNone/>
            </a:pPr>
            <a:r>
              <a:rPr lang="en-CA"/>
              <a:t>Hockey Canada Coach 2 - U15/U18 (online module specifically for coaches coaching U15)</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p:txBody>
      </p:sp>
      <p:sp>
        <p:nvSpPr>
          <p:cNvPr id="457" name="Google Shape;457;p79"/>
          <p:cNvSpPr txBox="1">
            <a:spLocks noGrp="1"/>
          </p:cNvSpPr>
          <p:nvPr>
            <p:ph type="body" idx="5"/>
          </p:nvPr>
        </p:nvSpPr>
        <p:spPr>
          <a:xfrm>
            <a:off x="7852442" y="1979629"/>
            <a:ext cx="3194968" cy="685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000"/>
              <a:buNone/>
            </a:pPr>
            <a:r>
              <a:rPr lang="en-CA"/>
              <a:t>U18</a:t>
            </a:r>
            <a:endParaRPr/>
          </a:p>
        </p:txBody>
      </p:sp>
      <p:sp>
        <p:nvSpPr>
          <p:cNvPr id="458" name="Google Shape;458;p79"/>
          <p:cNvSpPr txBox="1">
            <a:spLocks noGrp="1"/>
          </p:cNvSpPr>
          <p:nvPr>
            <p:ph type="body" idx="6"/>
          </p:nvPr>
        </p:nvSpPr>
        <p:spPr>
          <a:xfrm>
            <a:off x="7839747" y="2856519"/>
            <a:ext cx="3194968" cy="2430936"/>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lt1"/>
              </a:buClr>
              <a:buSzPts val="1750"/>
              <a:buNone/>
            </a:pPr>
            <a:r>
              <a:rPr lang="en-CA"/>
              <a:t>Coach 2 (1 day in class course)</a:t>
            </a:r>
            <a:endParaRPr/>
          </a:p>
          <a:p>
            <a:pPr marL="0" lvl="0" indent="0" algn="l" rtl="0">
              <a:lnSpc>
                <a:spcPct val="120000"/>
              </a:lnSpc>
              <a:spcBef>
                <a:spcPts val="1000"/>
              </a:spcBef>
              <a:spcAft>
                <a:spcPts val="0"/>
              </a:spcAft>
              <a:buClr>
                <a:schemeClr val="lt1"/>
              </a:buClr>
              <a:buSzPts val="1750"/>
              <a:buNone/>
            </a:pPr>
            <a:r>
              <a:rPr lang="en-CA"/>
              <a:t>Hockey Canada Coach 2 (online clinic)</a:t>
            </a:r>
            <a:endParaRPr/>
          </a:p>
          <a:p>
            <a:pPr marL="0" lvl="0" indent="0" algn="l" rtl="0">
              <a:lnSpc>
                <a:spcPct val="120000"/>
              </a:lnSpc>
              <a:spcBef>
                <a:spcPts val="1000"/>
              </a:spcBef>
              <a:spcAft>
                <a:spcPts val="0"/>
              </a:spcAft>
              <a:buClr>
                <a:schemeClr val="lt1"/>
              </a:buClr>
              <a:buSzPts val="1750"/>
              <a:buNone/>
            </a:pPr>
            <a:r>
              <a:rPr lang="en-CA"/>
              <a:t>Hockey Canada Coach 2 - U15/U18 (online module specifically for coaches coaching U18)</a:t>
            </a:r>
            <a:endParaRPr/>
          </a:p>
          <a:p>
            <a:pPr marL="0" lvl="0" indent="0" algn="l" rtl="0">
              <a:lnSpc>
                <a:spcPct val="120000"/>
              </a:lnSpc>
              <a:spcBef>
                <a:spcPts val="1000"/>
              </a:spcBef>
              <a:spcAft>
                <a:spcPts val="0"/>
              </a:spcAft>
              <a:buClr>
                <a:schemeClr val="lt1"/>
              </a:buClr>
              <a:buSzPts val="1750"/>
              <a:buNone/>
            </a:pPr>
            <a:r>
              <a:rPr lang="en-CA"/>
              <a:t>Respect in Sport for Activity Leaders</a:t>
            </a:r>
            <a:endParaRPr/>
          </a:p>
          <a:p>
            <a:pPr marL="0" lvl="0" indent="0" algn="l" rtl="0">
              <a:lnSpc>
                <a:spcPct val="120000"/>
              </a:lnSpc>
              <a:spcBef>
                <a:spcPts val="1000"/>
              </a:spcBef>
              <a:spcAft>
                <a:spcPts val="0"/>
              </a:spcAft>
              <a:buClr>
                <a:schemeClr val="lt1"/>
              </a:buClr>
              <a:buSzPts val="1750"/>
              <a:buNone/>
            </a:pPr>
            <a:r>
              <a:rPr lang="en-CA"/>
              <a:t>Gender Identity Online Training</a:t>
            </a:r>
            <a:endParaRPr/>
          </a:p>
        </p:txBody>
      </p:sp>
      <p:sp>
        <p:nvSpPr>
          <p:cNvPr id="459" name="Google Shape;459;p79"/>
          <p:cNvSpPr txBox="1"/>
          <p:nvPr/>
        </p:nvSpPr>
        <p:spPr>
          <a:xfrm>
            <a:off x="1373574" y="5740923"/>
            <a:ext cx="94321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CA" sz="1800" b="0" i="0" u="none" strike="noStrike" cap="none">
                <a:solidFill>
                  <a:schemeClr val="lt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460" name="Google Shape;460;p79"/>
          <p:cNvSpPr txBox="1"/>
          <p:nvPr/>
        </p:nvSpPr>
        <p:spPr>
          <a:xfrm>
            <a:off x="2302083" y="5761419"/>
            <a:ext cx="7457644"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1400" b="0" i="0" u="none" strike="noStrike" cap="none">
                <a:solidFill>
                  <a:schemeClr val="lt1"/>
                </a:solidFill>
                <a:latin typeface="Arial"/>
                <a:ea typeface="Arial"/>
                <a:cs typeface="Arial"/>
                <a:sym typeface="Arial"/>
              </a:rPr>
              <a:t>These qualification apply to both Head and Assistant coaches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5" name="Google Shape;255;g309947aee25_0_1"/>
          <p:cNvCxnSpPr/>
          <p:nvPr/>
        </p:nvCxnSpPr>
        <p:spPr>
          <a:xfrm flipH="1">
            <a:off x="2685025" y="4276125"/>
            <a:ext cx="1465500" cy="586200"/>
          </a:xfrm>
          <a:prstGeom prst="straightConnector1">
            <a:avLst/>
          </a:prstGeom>
          <a:noFill/>
          <a:ln w="9525" cap="flat" cmpd="sng">
            <a:solidFill>
              <a:schemeClr val="dk2"/>
            </a:solidFill>
            <a:prstDash val="solid"/>
            <a:round/>
            <a:headEnd type="none" w="sm" len="sm"/>
            <a:tailEnd type="triangle" w="med" len="med"/>
          </a:ln>
        </p:spPr>
      </p:cxnSp>
      <p:pic>
        <p:nvPicPr>
          <p:cNvPr id="256" name="Google Shape;256;g309947aee25_0_1"/>
          <p:cNvPicPr preferRelativeResize="0"/>
          <p:nvPr/>
        </p:nvPicPr>
        <p:blipFill rotWithShape="1">
          <a:blip r:embed="rId3">
            <a:alphaModFix/>
          </a:blip>
          <a:srcRect/>
          <a:stretch/>
        </p:blipFill>
        <p:spPr>
          <a:xfrm>
            <a:off x="601750" y="68675"/>
            <a:ext cx="10758450" cy="6573001"/>
          </a:xfrm>
          <a:prstGeom prst="rect">
            <a:avLst/>
          </a:prstGeom>
          <a:noFill/>
          <a:ln>
            <a:noFill/>
          </a:ln>
        </p:spPr>
      </p:pic>
      <p:sp>
        <p:nvSpPr>
          <p:cNvPr id="257" name="Google Shape;257;g309947aee25_0_1"/>
          <p:cNvSpPr/>
          <p:nvPr/>
        </p:nvSpPr>
        <p:spPr>
          <a:xfrm rot="5400000">
            <a:off x="2383700" y="3924450"/>
            <a:ext cx="527400" cy="586200"/>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258" name="Google Shape;258;g309947aee25_0_1"/>
          <p:cNvSpPr/>
          <p:nvPr/>
        </p:nvSpPr>
        <p:spPr>
          <a:xfrm>
            <a:off x="1738925" y="2048750"/>
            <a:ext cx="301500" cy="78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
        <p:nvSpPr>
          <p:cNvPr id="259" name="Google Shape;259;g309947aee25_0_1"/>
          <p:cNvSpPr/>
          <p:nvPr/>
        </p:nvSpPr>
        <p:spPr>
          <a:xfrm>
            <a:off x="4318000" y="5163725"/>
            <a:ext cx="1507200" cy="2847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wentieth Century"/>
              <a:ea typeface="Twentieth Century"/>
              <a:cs typeface="Twentieth Century"/>
              <a:sym typeface="Twentieth Century"/>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7"/>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CA"/>
              <a:t>QUALIFICATIONS</a:t>
            </a:r>
            <a:endParaRPr/>
          </a:p>
        </p:txBody>
      </p:sp>
      <p:sp>
        <p:nvSpPr>
          <p:cNvPr id="466" name="Google Shape;466;p77"/>
          <p:cNvSpPr txBox="1">
            <a:spLocks noGrp="1"/>
          </p:cNvSpPr>
          <p:nvPr>
            <p:ph type="body" idx="1"/>
          </p:nvPr>
        </p:nvSpPr>
        <p:spPr>
          <a:xfrm>
            <a:off x="905339" y="2097088"/>
            <a:ext cx="10378145" cy="99490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a:t>Required qualifications can be found at </a:t>
            </a:r>
            <a:r>
              <a:rPr lang="en-CA" u="sng">
                <a:solidFill>
                  <a:srgbClr val="FFFF00"/>
                </a:solidFill>
                <a:hlinkClick r:id="rId3">
                  <a:extLst>
                    <a:ext uri="{A12FA001-AC4F-418D-AE19-62706E023703}">
                      <ahyp:hlinkClr xmlns:ahyp="http://schemas.microsoft.com/office/drawing/2018/hyperlinkcolor" val="tx"/>
                    </a:ext>
                  </a:extLst>
                </a:hlinkClick>
              </a:rPr>
              <a:t>Certification / Qualification Requirements | Hockey Eastern Ontario</a:t>
            </a:r>
            <a:endParaRPr>
              <a:solidFill>
                <a:srgbClr val="FFFF00"/>
              </a:solidFill>
            </a:endParaRPr>
          </a:p>
          <a:p>
            <a:pPr marL="228600" lvl="0" indent="-38100" algn="l" rtl="0">
              <a:lnSpc>
                <a:spcPct val="120000"/>
              </a:lnSpc>
              <a:spcBef>
                <a:spcPts val="1000"/>
              </a:spcBef>
              <a:spcAft>
                <a:spcPts val="0"/>
              </a:spcAft>
              <a:buClr>
                <a:schemeClr val="lt1"/>
              </a:buClr>
              <a:buSzPts val="3000"/>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8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EQUIVALENCIES</a:t>
            </a:r>
            <a:endParaRPr/>
          </a:p>
        </p:txBody>
      </p:sp>
      <p:sp>
        <p:nvSpPr>
          <p:cNvPr id="472" name="Google Shape;472;p80"/>
          <p:cNvSpPr txBox="1">
            <a:spLocks noGrp="1"/>
          </p:cNvSpPr>
          <p:nvPr>
            <p:ph type="body" idx="1"/>
          </p:nvPr>
        </p:nvSpPr>
        <p:spPr>
          <a:xfrm>
            <a:off x="1141410" y="2249486"/>
            <a:ext cx="9905998" cy="354171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20000"/>
              </a:lnSpc>
              <a:spcBef>
                <a:spcPts val="0"/>
              </a:spcBef>
              <a:spcAft>
                <a:spcPts val="0"/>
              </a:spcAft>
              <a:buClr>
                <a:schemeClr val="lt1"/>
              </a:buClr>
              <a:buSzPts val="3000"/>
              <a:buChar char="•"/>
            </a:pPr>
            <a:r>
              <a:rPr lang="en-CA" dirty="0"/>
              <a:t>U7/U9</a:t>
            </a:r>
            <a:endParaRPr dirty="0"/>
          </a:p>
          <a:p>
            <a:pPr marL="685800" lvl="1" indent="-228600" algn="l" rtl="0">
              <a:lnSpc>
                <a:spcPct val="120000"/>
              </a:lnSpc>
              <a:spcBef>
                <a:spcPts val="500"/>
              </a:spcBef>
              <a:spcAft>
                <a:spcPts val="0"/>
              </a:spcAft>
              <a:buClr>
                <a:schemeClr val="lt1"/>
              </a:buClr>
              <a:buSzPts val="2500"/>
              <a:buChar char="•"/>
            </a:pPr>
            <a:r>
              <a:rPr lang="en-CA" dirty="0"/>
              <a:t>If you have legacy Coach 1 &amp; 2 online you do not need to do HC Coach 1 online</a:t>
            </a:r>
            <a:endParaRPr dirty="0"/>
          </a:p>
          <a:p>
            <a:pPr marL="685800" lvl="1" indent="-228600" algn="l" rtl="0">
              <a:lnSpc>
                <a:spcPct val="120000"/>
              </a:lnSpc>
              <a:spcBef>
                <a:spcPts val="500"/>
              </a:spcBef>
              <a:spcAft>
                <a:spcPts val="0"/>
              </a:spcAft>
              <a:buClr>
                <a:schemeClr val="lt1"/>
              </a:buClr>
              <a:buSzPts val="2500"/>
              <a:buChar char="•"/>
            </a:pPr>
            <a:r>
              <a:rPr lang="en-CA" dirty="0"/>
              <a:t>If you have legacy Coach 1 – Intro to coaching, you are not required to take any new courses. </a:t>
            </a:r>
            <a:endParaRPr dirty="0"/>
          </a:p>
          <a:p>
            <a:pPr marL="685800" lvl="1" indent="-69850" algn="l" rtl="0">
              <a:lnSpc>
                <a:spcPct val="120000"/>
              </a:lnSpc>
              <a:spcBef>
                <a:spcPts val="500"/>
              </a:spcBef>
              <a:spcAft>
                <a:spcPts val="0"/>
              </a:spcAft>
              <a:buClr>
                <a:schemeClr val="lt1"/>
              </a:buClr>
              <a:buSzPts val="2500"/>
              <a:buNone/>
            </a:pPr>
            <a:endParaRPr dirty="0"/>
          </a:p>
          <a:p>
            <a:pPr marL="228600" lvl="0" indent="-228600" algn="l" rtl="0">
              <a:lnSpc>
                <a:spcPct val="120000"/>
              </a:lnSpc>
              <a:spcBef>
                <a:spcPts val="1000"/>
              </a:spcBef>
              <a:spcAft>
                <a:spcPts val="0"/>
              </a:spcAft>
              <a:buClr>
                <a:schemeClr val="lt1"/>
              </a:buClr>
              <a:buSzPts val="3000"/>
              <a:buChar char="•"/>
            </a:pPr>
            <a:r>
              <a:rPr lang="en-CA" dirty="0"/>
              <a:t>U11/U13/U15/U18</a:t>
            </a:r>
            <a:endParaRPr dirty="0"/>
          </a:p>
          <a:p>
            <a:pPr marL="685800" lvl="1" indent="-228600" algn="l" rtl="0">
              <a:lnSpc>
                <a:spcPct val="120000"/>
              </a:lnSpc>
              <a:spcBef>
                <a:spcPts val="500"/>
              </a:spcBef>
              <a:spcAft>
                <a:spcPts val="0"/>
              </a:spcAft>
              <a:buSzPts val="2500"/>
              <a:buChar char="•"/>
            </a:pPr>
            <a:r>
              <a:rPr lang="en-CA" dirty="0"/>
              <a:t>If you have legacy Coach 1 &amp; 2 online you do not need to do HC Coach 2 online</a:t>
            </a:r>
            <a:endParaRPr dirty="0"/>
          </a:p>
          <a:p>
            <a:pPr marL="685800" lvl="1" indent="-228600" algn="l" rtl="0">
              <a:lnSpc>
                <a:spcPct val="120000"/>
              </a:lnSpc>
              <a:spcBef>
                <a:spcPts val="500"/>
              </a:spcBef>
              <a:spcAft>
                <a:spcPts val="0"/>
              </a:spcAft>
              <a:buClr>
                <a:schemeClr val="lt1"/>
              </a:buClr>
              <a:buSzPts val="2500"/>
              <a:buChar char="•"/>
            </a:pPr>
            <a:r>
              <a:rPr lang="en-CA" dirty="0"/>
              <a:t>If you have legacy Coach 2 – Coach level, you are not required to take any new courses. </a:t>
            </a:r>
            <a:endParaRPr dirty="0"/>
          </a:p>
          <a:p>
            <a:pPr marL="457200" lvl="1" indent="0" algn="l" rtl="0">
              <a:lnSpc>
                <a:spcPct val="120000"/>
              </a:lnSpc>
              <a:spcBef>
                <a:spcPts val="500"/>
              </a:spcBef>
              <a:spcAft>
                <a:spcPts val="0"/>
              </a:spcAft>
              <a:buClr>
                <a:schemeClr val="lt1"/>
              </a:buClr>
              <a:buSzPts val="2500"/>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8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QUALIFICATIONS</a:t>
            </a:r>
            <a:endParaRPr/>
          </a:p>
        </p:txBody>
      </p:sp>
      <p:sp>
        <p:nvSpPr>
          <p:cNvPr id="478" name="Google Shape;478;p81"/>
          <p:cNvSpPr txBox="1">
            <a:spLocks noGrp="1"/>
          </p:cNvSpPr>
          <p:nvPr>
            <p:ph type="body" idx="1"/>
          </p:nvPr>
        </p:nvSpPr>
        <p:spPr>
          <a:xfrm>
            <a:off x="1141410" y="2249486"/>
            <a:ext cx="4878389" cy="3541714"/>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0000"/>
              </a:lnSpc>
              <a:spcBef>
                <a:spcPts val="0"/>
              </a:spcBef>
              <a:spcAft>
                <a:spcPts val="0"/>
              </a:spcAft>
              <a:buClr>
                <a:schemeClr val="lt1"/>
              </a:buClr>
              <a:buSzPct val="125000"/>
              <a:buChar char="•"/>
            </a:pPr>
            <a:r>
              <a:rPr lang="en-CA"/>
              <a:t>Coaches</a:t>
            </a:r>
            <a:endParaRPr/>
          </a:p>
          <a:p>
            <a:pPr marL="685800" lvl="1" indent="-228600" algn="l" rtl="0">
              <a:lnSpc>
                <a:spcPct val="120000"/>
              </a:lnSpc>
              <a:spcBef>
                <a:spcPts val="500"/>
              </a:spcBef>
              <a:spcAft>
                <a:spcPts val="0"/>
              </a:spcAft>
              <a:buClr>
                <a:schemeClr val="lt1"/>
              </a:buClr>
              <a:buSzPct val="125000"/>
              <a:buChar char="•"/>
            </a:pPr>
            <a:r>
              <a:rPr lang="en-CA"/>
              <a:t>All Bench and On-Ice Staff must have completed Respect in Sport (RIS)-Activity Leader or Speak-Out, Gender Identity and Expression Course, and be </a:t>
            </a:r>
            <a:r>
              <a:rPr lang="en-CA" b="1" u="sng"/>
              <a:t>registered for the appropriate clinic before their First Regular season league game or on-ice activity (Initiation program)</a:t>
            </a:r>
            <a:r>
              <a:rPr lang="en-CA"/>
              <a:t> to remain on the team’s roster. All required courses must have been taken before </a:t>
            </a:r>
            <a:r>
              <a:rPr lang="en-CA" b="1" u="sng"/>
              <a:t>November 30th </a:t>
            </a:r>
            <a:r>
              <a:rPr lang="en-CA"/>
              <a:t>of the current season.</a:t>
            </a:r>
            <a:endParaRPr/>
          </a:p>
          <a:p>
            <a:pPr marL="228600" lvl="0" indent="-66675" algn="l" rtl="0">
              <a:lnSpc>
                <a:spcPct val="120000"/>
              </a:lnSpc>
              <a:spcBef>
                <a:spcPts val="1000"/>
              </a:spcBef>
              <a:spcAft>
                <a:spcPts val="0"/>
              </a:spcAft>
              <a:buClr>
                <a:schemeClr val="lt1"/>
              </a:buClr>
              <a:buSzPct val="125000"/>
              <a:buNone/>
            </a:pPr>
            <a:endParaRPr/>
          </a:p>
        </p:txBody>
      </p:sp>
      <p:sp>
        <p:nvSpPr>
          <p:cNvPr id="479" name="Google Shape;479;p81"/>
          <p:cNvSpPr txBox="1">
            <a:spLocks noGrp="1"/>
          </p:cNvSpPr>
          <p:nvPr>
            <p:ph type="body" idx="2"/>
          </p:nvPr>
        </p:nvSpPr>
        <p:spPr>
          <a:xfrm>
            <a:off x="6172200" y="2249486"/>
            <a:ext cx="4875211" cy="3541714"/>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a:t>Trainers  </a:t>
            </a:r>
            <a:endParaRPr/>
          </a:p>
          <a:p>
            <a:pPr marL="685800" lvl="1" indent="-228600" algn="l" rtl="0">
              <a:lnSpc>
                <a:spcPct val="120000"/>
              </a:lnSpc>
              <a:spcBef>
                <a:spcPts val="500"/>
              </a:spcBef>
              <a:spcAft>
                <a:spcPts val="0"/>
              </a:spcAft>
              <a:buClr>
                <a:schemeClr val="lt1"/>
              </a:buClr>
              <a:buSzPts val="2500"/>
              <a:buChar char="•"/>
            </a:pPr>
            <a:r>
              <a:rPr lang="en-CA"/>
              <a:t>Trainer Level 1 certification/recertification or Trainer Level 2 upgrades/renewals must be done no later than </a:t>
            </a:r>
            <a:r>
              <a:rPr lang="en-CA" b="1" u="sng"/>
              <a:t>October 31st </a:t>
            </a:r>
            <a:r>
              <a:rPr lang="en-CA"/>
              <a:t>of the current season.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82"/>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TRAINING</a:t>
            </a:r>
            <a:endParaRPr/>
          </a:p>
        </p:txBody>
      </p:sp>
      <p:sp>
        <p:nvSpPr>
          <p:cNvPr id="485" name="Google Shape;485;p82"/>
          <p:cNvSpPr txBox="1">
            <a:spLocks noGrp="1"/>
          </p:cNvSpPr>
          <p:nvPr>
            <p:ph type="body" idx="1"/>
          </p:nvPr>
        </p:nvSpPr>
        <p:spPr>
          <a:xfrm>
            <a:off x="990181" y="2249486"/>
            <a:ext cx="10208462" cy="3541714"/>
          </a:xfrm>
          <a:prstGeom prst="rect">
            <a:avLst/>
          </a:prstGeom>
          <a:noFill/>
          <a:ln>
            <a:noFill/>
          </a:ln>
        </p:spPr>
        <p:txBody>
          <a:bodyPr spcFirstLastPara="1" wrap="square" lIns="91425" tIns="45700" rIns="91425" bIns="45700" anchor="t" anchorCtr="0">
            <a:normAutofit/>
          </a:bodyPr>
          <a:lstStyle/>
          <a:p>
            <a:pPr marL="228600" lvl="0" indent="-228600" algn="ctr" rtl="0">
              <a:lnSpc>
                <a:spcPct val="120000"/>
              </a:lnSpc>
              <a:spcBef>
                <a:spcPts val="0"/>
              </a:spcBef>
              <a:spcAft>
                <a:spcPts val="0"/>
              </a:spcAft>
              <a:buClr>
                <a:schemeClr val="lt1"/>
              </a:buClr>
              <a:buSzPts val="3000"/>
              <a:buChar char="•"/>
            </a:pPr>
            <a:r>
              <a:rPr lang="en-CA"/>
              <a:t>Need to have approval from level convenor to register for a course, form can be found at cpmha.ca</a:t>
            </a:r>
            <a:endParaRPr/>
          </a:p>
          <a:p>
            <a:pPr marL="228600" lvl="0" indent="-228600" algn="ctr" rtl="0">
              <a:lnSpc>
                <a:spcPct val="120000"/>
              </a:lnSpc>
              <a:spcBef>
                <a:spcPts val="1000"/>
              </a:spcBef>
              <a:spcAft>
                <a:spcPts val="0"/>
              </a:spcAft>
              <a:buClr>
                <a:schemeClr val="lt1"/>
              </a:buClr>
              <a:buSzPts val="3000"/>
              <a:buChar char="•"/>
            </a:pPr>
            <a:r>
              <a:rPr lang="en-CA"/>
              <a:t>Invoice must be submitted to the treasurer with 14 days of course completion, along with proof of completion.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00"/>
          <p:cNvSpPr txBox="1">
            <a:spLocks noGrp="1"/>
          </p:cNvSpPr>
          <p:nvPr>
            <p:ph type="title"/>
          </p:nvPr>
        </p:nvSpPr>
        <p:spPr>
          <a:xfrm>
            <a:off x="1141412" y="151423"/>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CA" dirty="0"/>
              <a:t>Shared Folder (Head Coaches)</a:t>
            </a:r>
            <a:endParaRPr dirty="0"/>
          </a:p>
        </p:txBody>
      </p:sp>
      <p:pic>
        <p:nvPicPr>
          <p:cNvPr id="499" name="Google Shape;499;p100"/>
          <p:cNvPicPr preferRelativeResize="0"/>
          <p:nvPr/>
        </p:nvPicPr>
        <p:blipFill rotWithShape="1">
          <a:blip r:embed="rId3">
            <a:alphaModFix/>
          </a:blip>
          <a:srcRect/>
          <a:stretch/>
        </p:blipFill>
        <p:spPr>
          <a:xfrm>
            <a:off x="2391906" y="1836491"/>
            <a:ext cx="6723122" cy="448208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02"/>
          <p:cNvSpPr txBox="1">
            <a:spLocks noGrp="1"/>
          </p:cNvSpPr>
          <p:nvPr>
            <p:ph type="title"/>
          </p:nvPr>
        </p:nvSpPr>
        <p:spPr>
          <a:xfrm>
            <a:off x="1141413" y="170014"/>
            <a:ext cx="9905998" cy="107062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Affiliates</a:t>
            </a:r>
            <a:endParaRPr/>
          </a:p>
        </p:txBody>
      </p:sp>
      <p:sp>
        <p:nvSpPr>
          <p:cNvPr id="505" name="Google Shape;505;p102"/>
          <p:cNvSpPr txBox="1">
            <a:spLocks noGrp="1"/>
          </p:cNvSpPr>
          <p:nvPr>
            <p:ph type="body" idx="1"/>
          </p:nvPr>
        </p:nvSpPr>
        <p:spPr>
          <a:xfrm>
            <a:off x="1141412" y="1185504"/>
            <a:ext cx="9905999" cy="4605697"/>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1000"/>
              </a:spcBef>
              <a:spcAft>
                <a:spcPts val="0"/>
              </a:spcAft>
              <a:buClr>
                <a:schemeClr val="lt1"/>
              </a:buClr>
              <a:buSzPts val="2250"/>
              <a:buChar char="•"/>
            </a:pPr>
            <a:r>
              <a:rPr lang="en-CA"/>
              <a:t>LCMHL uses the club system, no need to roster unless needed for a tournament.</a:t>
            </a:r>
            <a:endParaRPr/>
          </a:p>
          <a:p>
            <a:pPr marL="457200" lvl="0" indent="-371475" algn="l" rtl="0">
              <a:lnSpc>
                <a:spcPct val="120000"/>
              </a:lnSpc>
              <a:spcBef>
                <a:spcPts val="1000"/>
              </a:spcBef>
              <a:spcAft>
                <a:spcPts val="0"/>
              </a:spcAft>
              <a:buClr>
                <a:schemeClr val="lt1"/>
              </a:buClr>
              <a:buSzPts val="2250"/>
              <a:buChar char="•"/>
            </a:pPr>
            <a:r>
              <a:rPr lang="en-CA"/>
              <a:t>Head coaches add player to the affiliate list, once they receive permission from player and guardian.</a:t>
            </a:r>
            <a:endParaRPr/>
          </a:p>
          <a:p>
            <a:pPr marL="457200" lvl="0" indent="-371475" algn="l" rtl="0">
              <a:lnSpc>
                <a:spcPct val="120000"/>
              </a:lnSpc>
              <a:spcBef>
                <a:spcPts val="1000"/>
              </a:spcBef>
              <a:spcAft>
                <a:spcPts val="0"/>
              </a:spcAft>
              <a:buClr>
                <a:schemeClr val="lt1"/>
              </a:buClr>
              <a:buSzPts val="2250"/>
              <a:buChar char="•"/>
            </a:pPr>
            <a:r>
              <a:rPr lang="en-CA"/>
              <a:t>When coaches need an affiliate go to the list find a player, receive coach approval, and parent approval.</a:t>
            </a:r>
            <a:endParaRPr/>
          </a:p>
          <a:p>
            <a:pPr marL="457200" lvl="0" indent="-228600" algn="l" rtl="0">
              <a:lnSpc>
                <a:spcPct val="120000"/>
              </a:lnSpc>
              <a:spcBef>
                <a:spcPts val="1000"/>
              </a:spcBef>
              <a:spcAft>
                <a:spcPts val="0"/>
              </a:spcAft>
              <a:buClr>
                <a:schemeClr val="lt1"/>
              </a:buClr>
              <a:buSzPts val="2250"/>
              <a:buNone/>
            </a:pPr>
            <a:endParaRPr/>
          </a:p>
        </p:txBody>
      </p:sp>
      <p:pic>
        <p:nvPicPr>
          <p:cNvPr id="506" name="Google Shape;506;p102"/>
          <p:cNvPicPr preferRelativeResize="0"/>
          <p:nvPr/>
        </p:nvPicPr>
        <p:blipFill rotWithShape="1">
          <a:blip r:embed="rId3">
            <a:alphaModFix/>
          </a:blip>
          <a:srcRect/>
          <a:stretch/>
        </p:blipFill>
        <p:spPr>
          <a:xfrm>
            <a:off x="936748" y="4359104"/>
            <a:ext cx="10315326" cy="20179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103"/>
          <p:cNvPicPr preferRelativeResize="0"/>
          <p:nvPr/>
        </p:nvPicPr>
        <p:blipFill rotWithShape="1">
          <a:blip r:embed="rId3">
            <a:alphaModFix/>
          </a:blip>
          <a:srcRect/>
          <a:stretch/>
        </p:blipFill>
        <p:spPr>
          <a:xfrm>
            <a:off x="3354857" y="611132"/>
            <a:ext cx="4897718" cy="576991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0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On Ice Helpers</a:t>
            </a:r>
            <a:endParaRPr/>
          </a:p>
        </p:txBody>
      </p:sp>
      <p:sp>
        <p:nvSpPr>
          <p:cNvPr id="517" name="Google Shape;517;p104"/>
          <p:cNvSpPr txBox="1">
            <a:spLocks noGrp="1"/>
          </p:cNvSpPr>
          <p:nvPr>
            <p:ph type="body" idx="1"/>
          </p:nvPr>
        </p:nvSpPr>
        <p:spPr>
          <a:xfrm>
            <a:off x="1141412" y="1805825"/>
            <a:ext cx="9905999" cy="3985376"/>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1000"/>
              </a:spcBef>
              <a:spcAft>
                <a:spcPts val="0"/>
              </a:spcAft>
              <a:buClr>
                <a:schemeClr val="lt1"/>
              </a:buClr>
              <a:buSzPts val="2250"/>
              <a:buChar char="•"/>
            </a:pPr>
            <a:r>
              <a:rPr lang="en-CA" dirty="0"/>
              <a:t>Head Coach and Manager canvas your teams to see if anyone want to help at the lower levels.</a:t>
            </a:r>
            <a:endParaRPr dirty="0"/>
          </a:p>
          <a:p>
            <a:pPr marL="457200" lvl="0" indent="-371475" algn="l" rtl="0">
              <a:lnSpc>
                <a:spcPct val="120000"/>
              </a:lnSpc>
              <a:spcBef>
                <a:spcPts val="1000"/>
              </a:spcBef>
              <a:spcAft>
                <a:spcPts val="0"/>
              </a:spcAft>
              <a:buClr>
                <a:schemeClr val="lt1"/>
              </a:buClr>
              <a:buSzPts val="2250"/>
              <a:buChar char="•"/>
            </a:pPr>
            <a:r>
              <a:rPr lang="en-CA" dirty="0"/>
              <a:t>Typically used for DEMOs and moving pucks, CPMHA will sign off on volunteer hours.</a:t>
            </a:r>
            <a:endParaRPr dirty="0"/>
          </a:p>
          <a:p>
            <a:pPr marL="457200" lvl="0" indent="-371475" algn="l" rtl="0">
              <a:lnSpc>
                <a:spcPct val="120000"/>
              </a:lnSpc>
              <a:spcBef>
                <a:spcPts val="1000"/>
              </a:spcBef>
              <a:spcAft>
                <a:spcPts val="0"/>
              </a:spcAft>
              <a:buClr>
                <a:schemeClr val="lt1"/>
              </a:buClr>
              <a:buSzPts val="2250"/>
              <a:buChar char="•"/>
            </a:pPr>
            <a:r>
              <a:rPr lang="en-CA" dirty="0"/>
              <a:t>Head coaches or Managers add player to the on-ice helper list, once they receive permission from guardian.</a:t>
            </a:r>
            <a:endParaRPr dirty="0"/>
          </a:p>
          <a:p>
            <a:pPr marL="457200" lvl="0" indent="-228600" algn="l" rtl="0">
              <a:lnSpc>
                <a:spcPct val="120000"/>
              </a:lnSpc>
              <a:spcBef>
                <a:spcPts val="1000"/>
              </a:spcBef>
              <a:spcAft>
                <a:spcPts val="0"/>
              </a:spcAft>
              <a:buClr>
                <a:schemeClr val="lt1"/>
              </a:buClr>
              <a:buSzPts val="2250"/>
              <a:buNone/>
            </a:pP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Pathways</a:t>
            </a:r>
            <a:endParaRPr/>
          </a:p>
        </p:txBody>
      </p:sp>
      <p:sp>
        <p:nvSpPr>
          <p:cNvPr id="523" name="Google Shape;523;p4"/>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fontScale="85000" lnSpcReduction="20000"/>
          </a:bodyPr>
          <a:lstStyle/>
          <a:p>
            <a:pPr marL="457200" lvl="0" indent="-371475" algn="l" rtl="0">
              <a:lnSpc>
                <a:spcPct val="120000"/>
              </a:lnSpc>
              <a:spcBef>
                <a:spcPts val="1000"/>
              </a:spcBef>
              <a:spcAft>
                <a:spcPts val="0"/>
              </a:spcAft>
              <a:buClr>
                <a:schemeClr val="lt1"/>
              </a:buClr>
              <a:buSzPts val="2250"/>
              <a:buChar char="•"/>
            </a:pPr>
            <a:r>
              <a:rPr lang="en-CA" u="sng" dirty="0">
                <a:solidFill>
                  <a:schemeClr val="lt1"/>
                </a:solidFill>
                <a:hlinkClick r:id="rId3">
                  <a:extLst>
                    <a:ext uri="{A12FA001-AC4F-418D-AE19-62706E023703}">
                      <ahyp:hlinkClr xmlns:ahyp="http://schemas.microsoft.com/office/drawing/2018/hyperlinkcolor" val="tx"/>
                    </a:ext>
                  </a:extLst>
                </a:hlinkClick>
              </a:rPr>
              <a:t>HEO 6.16.1 - U7 Player Pathway Policy</a:t>
            </a:r>
            <a:endParaRPr u="sng" dirty="0">
              <a:solidFill>
                <a:schemeClr val="lt1"/>
              </a:solidFill>
              <a:hlinkClick r:id="rId4">
                <a:extLst>
                  <a:ext uri="{A12FA001-AC4F-418D-AE19-62706E023703}">
                    <ahyp:hlinkClr xmlns:ahyp="http://schemas.microsoft.com/office/drawing/2018/hyperlinkcolor" val="tx"/>
                  </a:ext>
                </a:extLst>
              </a:hlinkClick>
            </a:endParaRPr>
          </a:p>
          <a:p>
            <a:pPr marL="457200" lvl="0" indent="-371475" algn="l" rtl="0">
              <a:lnSpc>
                <a:spcPct val="120000"/>
              </a:lnSpc>
              <a:spcBef>
                <a:spcPts val="1000"/>
              </a:spcBef>
              <a:spcAft>
                <a:spcPts val="0"/>
              </a:spcAft>
              <a:buClr>
                <a:schemeClr val="lt1"/>
              </a:buClr>
              <a:buSzPts val="2250"/>
              <a:buChar char="•"/>
            </a:pPr>
            <a:r>
              <a:rPr lang="en-CA" u="sng" dirty="0">
                <a:solidFill>
                  <a:schemeClr val="lt1"/>
                </a:solidFill>
                <a:hlinkClick r:id="rId4">
                  <a:extLst>
                    <a:ext uri="{A12FA001-AC4F-418D-AE19-62706E023703}">
                      <ahyp:hlinkClr xmlns:ahyp="http://schemas.microsoft.com/office/drawing/2018/hyperlinkcolor" val="tx"/>
                    </a:ext>
                  </a:extLst>
                </a:hlinkClick>
              </a:rPr>
              <a:t>HEO 6.16.2 - U9 Player Pathway Policy</a:t>
            </a:r>
            <a:endParaRPr dirty="0">
              <a:solidFill>
                <a:schemeClr val="lt1"/>
              </a:solidFill>
            </a:endParaRPr>
          </a:p>
          <a:p>
            <a:pPr marL="457200" lvl="0" indent="-371475" algn="l" rtl="0">
              <a:lnSpc>
                <a:spcPct val="120000"/>
              </a:lnSpc>
              <a:spcBef>
                <a:spcPts val="1000"/>
              </a:spcBef>
              <a:spcAft>
                <a:spcPts val="0"/>
              </a:spcAft>
              <a:buClr>
                <a:schemeClr val="lt1"/>
              </a:buClr>
              <a:buSzPts val="2250"/>
              <a:buChar char="•"/>
            </a:pPr>
            <a:r>
              <a:rPr lang="en-CA" u="sng" dirty="0">
                <a:solidFill>
                  <a:schemeClr val="lt1"/>
                </a:solidFill>
                <a:hlinkClick r:id="rId5">
                  <a:extLst>
                    <a:ext uri="{A12FA001-AC4F-418D-AE19-62706E023703}">
                      <ahyp:hlinkClr xmlns:ahyp="http://schemas.microsoft.com/office/drawing/2018/hyperlinkcolor" val="tx"/>
                    </a:ext>
                  </a:extLst>
                </a:hlinkClick>
              </a:rPr>
              <a:t>HEO 6.16.3 - U11 Player Pathway Policy</a:t>
            </a:r>
            <a:endParaRPr dirty="0">
              <a:solidFill>
                <a:schemeClr val="lt1"/>
              </a:solidFill>
            </a:endParaRPr>
          </a:p>
          <a:p>
            <a:pPr marL="457200" lvl="0" indent="-371475" algn="l" rtl="0">
              <a:lnSpc>
                <a:spcPct val="120000"/>
              </a:lnSpc>
              <a:spcBef>
                <a:spcPts val="1000"/>
              </a:spcBef>
              <a:spcAft>
                <a:spcPts val="0"/>
              </a:spcAft>
              <a:buClr>
                <a:schemeClr val="lt1"/>
              </a:buClr>
              <a:buSzPts val="2250"/>
              <a:buChar char="•"/>
            </a:pPr>
            <a:r>
              <a:rPr lang="en-CA" u="sng" dirty="0">
                <a:solidFill>
                  <a:schemeClr val="lt1"/>
                </a:solidFill>
                <a:hlinkClick r:id="rId6">
                  <a:extLst>
                    <a:ext uri="{A12FA001-AC4F-418D-AE19-62706E023703}">
                      <ahyp:hlinkClr xmlns:ahyp="http://schemas.microsoft.com/office/drawing/2018/hyperlinkcolor" val="tx"/>
                    </a:ext>
                  </a:extLst>
                </a:hlinkClick>
              </a:rPr>
              <a:t>HEO 6.16.4 - U13 Player Pathway Policy</a:t>
            </a:r>
            <a:endParaRPr dirty="0">
              <a:solidFill>
                <a:schemeClr val="lt1"/>
              </a:solidFill>
            </a:endParaRPr>
          </a:p>
          <a:p>
            <a:pPr marL="457200" lvl="0" indent="-371475" algn="l" rtl="0">
              <a:lnSpc>
                <a:spcPct val="120000"/>
              </a:lnSpc>
              <a:spcBef>
                <a:spcPts val="1000"/>
              </a:spcBef>
              <a:spcAft>
                <a:spcPts val="0"/>
              </a:spcAft>
              <a:buClr>
                <a:schemeClr val="lt1"/>
              </a:buClr>
              <a:buSzPts val="2250"/>
              <a:buChar char="•"/>
            </a:pPr>
            <a:r>
              <a:rPr lang="en-CA" u="sng" dirty="0">
                <a:solidFill>
                  <a:schemeClr val="lt1"/>
                </a:solidFill>
                <a:hlinkClick r:id="rId7">
                  <a:extLst>
                    <a:ext uri="{A12FA001-AC4F-418D-AE19-62706E023703}">
                      <ahyp:hlinkClr xmlns:ahyp="http://schemas.microsoft.com/office/drawing/2018/hyperlinkcolor" val="tx"/>
                    </a:ext>
                  </a:extLst>
                </a:hlinkClick>
              </a:rPr>
              <a:t>HEO 6.16.5 - U15 Player Pathway Policy</a:t>
            </a:r>
            <a:r>
              <a:rPr lang="en-CA" u="sng" dirty="0">
                <a:solidFill>
                  <a:schemeClr val="lt1"/>
                </a:solidFill>
              </a:rPr>
              <a:t> </a:t>
            </a:r>
          </a:p>
          <a:p>
            <a:pPr lvl="1">
              <a:spcBef>
                <a:spcPts val="1000"/>
              </a:spcBef>
            </a:pPr>
            <a:r>
              <a:rPr lang="en-US" dirty="0"/>
              <a:t>Rules in general</a:t>
            </a:r>
          </a:p>
          <a:p>
            <a:pPr lvl="1">
              <a:spcBef>
                <a:spcPts val="1000"/>
              </a:spcBef>
            </a:pPr>
            <a:r>
              <a:rPr lang="en-US" dirty="0"/>
              <a:t>Practice breakdown - Practices should consist of small area games/station based/skill </a:t>
            </a:r>
            <a:r>
              <a:rPr lang="en-US" dirty="0" err="1"/>
              <a:t>focussed</a:t>
            </a:r>
            <a:r>
              <a:rPr lang="en-US" dirty="0"/>
              <a:t> drills. A minimum of 55% of practice sessions must be spent on skills and tactics. 45% of practice time can be used to focus on Team Play and Strategy. </a:t>
            </a:r>
          </a:p>
          <a:p>
            <a:pPr marL="457200" lvl="0" indent="-228600" algn="l" rtl="0">
              <a:lnSpc>
                <a:spcPct val="120000"/>
              </a:lnSpc>
              <a:spcBef>
                <a:spcPts val="1000"/>
              </a:spcBef>
              <a:spcAft>
                <a:spcPts val="0"/>
              </a:spcAft>
              <a:buClr>
                <a:schemeClr val="lt1"/>
              </a:buClr>
              <a:buSzPts val="2250"/>
              <a:buNone/>
            </a:pPr>
            <a:endParaRPr dirty="0">
              <a:solidFill>
                <a:schemeClr val="lt1"/>
              </a:solidFill>
            </a:endParaRPr>
          </a:p>
          <a:p>
            <a:pPr marL="457200" lvl="0" indent="-228600" algn="l" rtl="0">
              <a:lnSpc>
                <a:spcPct val="120000"/>
              </a:lnSpc>
              <a:spcBef>
                <a:spcPts val="1000"/>
              </a:spcBef>
              <a:spcAft>
                <a:spcPts val="0"/>
              </a:spcAft>
              <a:buClr>
                <a:schemeClr val="lt1"/>
              </a:buClr>
              <a:buSzPts val="2250"/>
              <a:buNone/>
            </a:pPr>
            <a:endParaRPr dirty="0">
              <a:solidFill>
                <a:schemeClr val="lt1"/>
              </a:solidFill>
            </a:endParaRPr>
          </a:p>
          <a:p>
            <a:pPr marL="457200" lvl="0" indent="-228600" algn="l" rtl="0">
              <a:lnSpc>
                <a:spcPct val="120000"/>
              </a:lnSpc>
              <a:spcBef>
                <a:spcPts val="1000"/>
              </a:spcBef>
              <a:spcAft>
                <a:spcPts val="0"/>
              </a:spcAft>
              <a:buClr>
                <a:schemeClr val="lt1"/>
              </a:buClr>
              <a:buSzPts val="2250"/>
              <a:buNone/>
            </a:pPr>
            <a:endParaRPr dirty="0">
              <a:solidFill>
                <a:schemeClr val="lt1"/>
              </a:solidFill>
            </a:endParaRPr>
          </a:p>
          <a:p>
            <a:pPr marL="457200" lvl="0" indent="-228600" algn="l" rtl="0">
              <a:lnSpc>
                <a:spcPct val="120000"/>
              </a:lnSpc>
              <a:spcBef>
                <a:spcPts val="1000"/>
              </a:spcBef>
              <a:spcAft>
                <a:spcPts val="0"/>
              </a:spcAft>
              <a:buClr>
                <a:schemeClr val="lt1"/>
              </a:buClr>
              <a:buSzPts val="2250"/>
              <a:buNone/>
            </a:pPr>
            <a:endParaRPr dirty="0">
              <a:solidFill>
                <a:schemeClr val="lt1"/>
              </a:solidFill>
            </a:endParaRPr>
          </a:p>
          <a:p>
            <a:pPr marL="457200" lvl="0" indent="-228600" algn="l" rtl="0">
              <a:lnSpc>
                <a:spcPct val="120000"/>
              </a:lnSpc>
              <a:spcBef>
                <a:spcPts val="1000"/>
              </a:spcBef>
              <a:spcAft>
                <a:spcPts val="0"/>
              </a:spcAft>
              <a:buClr>
                <a:schemeClr val="lt1"/>
              </a:buClr>
              <a:buSzPts val="2250"/>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99"/>
          <p:cNvSpPr txBox="1">
            <a:spLocks noGrp="1"/>
          </p:cNvSpPr>
          <p:nvPr>
            <p:ph type="title"/>
          </p:nvPr>
        </p:nvSpPr>
        <p:spPr>
          <a:xfrm>
            <a:off x="1141400" y="47843"/>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Pathways</a:t>
            </a:r>
            <a:endParaRPr/>
          </a:p>
        </p:txBody>
      </p:sp>
      <p:sp>
        <p:nvSpPr>
          <p:cNvPr id="491" name="Google Shape;491;p99"/>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1000"/>
              </a:spcBef>
              <a:spcAft>
                <a:spcPts val="0"/>
              </a:spcAft>
              <a:buClr>
                <a:schemeClr val="lt1"/>
              </a:buClr>
              <a:buSzPts val="2250"/>
              <a:buNone/>
            </a:pPr>
            <a:endParaRPr>
              <a:solidFill>
                <a:schemeClr val="lt1"/>
              </a:solidFill>
            </a:endParaRPr>
          </a:p>
          <a:p>
            <a:pPr marL="457200" lvl="0" indent="-228600" algn="l" rtl="0">
              <a:lnSpc>
                <a:spcPct val="120000"/>
              </a:lnSpc>
              <a:spcBef>
                <a:spcPts val="1000"/>
              </a:spcBef>
              <a:spcAft>
                <a:spcPts val="0"/>
              </a:spcAft>
              <a:buClr>
                <a:schemeClr val="lt1"/>
              </a:buClr>
              <a:buSzPts val="2250"/>
              <a:buNone/>
            </a:pPr>
            <a:endParaRPr>
              <a:solidFill>
                <a:schemeClr val="lt1"/>
              </a:solidFill>
            </a:endParaRPr>
          </a:p>
          <a:p>
            <a:pPr marL="457200" lvl="0" indent="-228600" algn="l" rtl="0">
              <a:lnSpc>
                <a:spcPct val="120000"/>
              </a:lnSpc>
              <a:spcBef>
                <a:spcPts val="1000"/>
              </a:spcBef>
              <a:spcAft>
                <a:spcPts val="0"/>
              </a:spcAft>
              <a:buClr>
                <a:schemeClr val="lt1"/>
              </a:buClr>
              <a:buSzPts val="2250"/>
              <a:buNone/>
            </a:pPr>
            <a:endParaRPr>
              <a:solidFill>
                <a:schemeClr val="lt1"/>
              </a:solidFill>
            </a:endParaRPr>
          </a:p>
          <a:p>
            <a:pPr marL="457200" lvl="0" indent="-228600" algn="l" rtl="0">
              <a:lnSpc>
                <a:spcPct val="120000"/>
              </a:lnSpc>
              <a:spcBef>
                <a:spcPts val="1000"/>
              </a:spcBef>
              <a:spcAft>
                <a:spcPts val="0"/>
              </a:spcAft>
              <a:buClr>
                <a:schemeClr val="lt1"/>
              </a:buClr>
              <a:buSzPts val="2250"/>
              <a:buNone/>
            </a:pPr>
            <a:endParaRPr>
              <a:solidFill>
                <a:schemeClr val="lt1"/>
              </a:solidFill>
            </a:endParaRPr>
          </a:p>
          <a:p>
            <a:pPr marL="457200" lvl="0" indent="-228600" algn="l" rtl="0">
              <a:lnSpc>
                <a:spcPct val="120000"/>
              </a:lnSpc>
              <a:spcBef>
                <a:spcPts val="1000"/>
              </a:spcBef>
              <a:spcAft>
                <a:spcPts val="0"/>
              </a:spcAft>
              <a:buClr>
                <a:schemeClr val="lt1"/>
              </a:buClr>
              <a:buSzPts val="2250"/>
              <a:buNone/>
            </a:pPr>
            <a:endParaRPr/>
          </a:p>
        </p:txBody>
      </p:sp>
      <p:pic>
        <p:nvPicPr>
          <p:cNvPr id="492" name="Google Shape;492;p99"/>
          <p:cNvPicPr preferRelativeResize="0"/>
          <p:nvPr/>
        </p:nvPicPr>
        <p:blipFill rotWithShape="1">
          <a:blip r:embed="rId3">
            <a:alphaModFix/>
          </a:blip>
          <a:srcRect/>
          <a:stretch/>
        </p:blipFill>
        <p:spPr>
          <a:xfrm>
            <a:off x="1166124" y="1101422"/>
            <a:ext cx="9859752" cy="3258005"/>
          </a:xfrm>
          <a:prstGeom prst="rect">
            <a:avLst/>
          </a:prstGeom>
          <a:noFill/>
          <a:ln>
            <a:noFill/>
          </a:ln>
        </p:spPr>
      </p:pic>
      <p:sp>
        <p:nvSpPr>
          <p:cNvPr id="493" name="Google Shape;493;p99"/>
          <p:cNvSpPr txBox="1"/>
          <p:nvPr/>
        </p:nvSpPr>
        <p:spPr>
          <a:xfrm>
            <a:off x="1782212" y="4604360"/>
            <a:ext cx="8741400" cy="954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CA">
                <a:solidFill>
                  <a:schemeClr val="lt1"/>
                </a:solidFill>
              </a:rPr>
              <a:t>Tournaments are based on a 3 game tournament.  For example U9 has 9 games under tournaments which means they can have 3 tournaments, regardless of the number of games played at that tournament. Home tournaments do not count toward this total. </a:t>
            </a:r>
            <a:r>
              <a:rPr lang="en-CA" sz="1400" b="0" i="0" u="none" strike="noStrike" cap="none">
                <a:solidFill>
                  <a:schemeClr val="lt1"/>
                </a:solidFill>
                <a:latin typeface="Arial"/>
                <a:ea typeface="Arial"/>
                <a:cs typeface="Arial"/>
                <a:sym typeface="Arial"/>
              </a:rPr>
              <a:t>Exhibition and Tournaments are tracked by the District using Travel permits.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a:spLocks noGrp="1"/>
          </p:cNvSpPr>
          <p:nvPr>
            <p:ph type="title"/>
          </p:nvPr>
        </p:nvSpPr>
        <p:spPr>
          <a:xfrm>
            <a:off x="1141400" y="157453"/>
            <a:ext cx="9906000" cy="920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Important dates</a:t>
            </a:r>
            <a:endParaRPr/>
          </a:p>
        </p:txBody>
      </p:sp>
      <p:sp>
        <p:nvSpPr>
          <p:cNvPr id="265" name="Google Shape;265;p32"/>
          <p:cNvSpPr txBox="1">
            <a:spLocks noGrp="1"/>
          </p:cNvSpPr>
          <p:nvPr>
            <p:ph type="body" idx="1"/>
          </p:nvPr>
        </p:nvSpPr>
        <p:spPr>
          <a:xfrm>
            <a:off x="1141412" y="2249487"/>
            <a:ext cx="9905999" cy="3541714"/>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1000"/>
              </a:spcBef>
              <a:spcAft>
                <a:spcPts val="0"/>
              </a:spcAft>
              <a:buClr>
                <a:schemeClr val="lt1"/>
              </a:buClr>
              <a:buSzPts val="2250"/>
              <a:buNone/>
            </a:pPr>
            <a:endParaRPr/>
          </a:p>
        </p:txBody>
      </p:sp>
      <p:pic>
        <p:nvPicPr>
          <p:cNvPr id="266" name="Google Shape;266;p32"/>
          <p:cNvPicPr preferRelativeResize="0"/>
          <p:nvPr/>
        </p:nvPicPr>
        <p:blipFill rotWithShape="1">
          <a:blip r:embed="rId3">
            <a:alphaModFix amt="58999"/>
          </a:blip>
          <a:srcRect/>
          <a:stretch/>
        </p:blipFill>
        <p:spPr>
          <a:xfrm>
            <a:off x="888261" y="1016596"/>
            <a:ext cx="10412279" cy="513675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3658966d584_0_716"/>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rmAutofit/>
          </a:bodyPr>
          <a:lstStyle/>
          <a:p>
            <a:pPr marL="457200" lvl="0" indent="-371475" algn="l" rtl="0">
              <a:lnSpc>
                <a:spcPct val="100000"/>
              </a:lnSpc>
              <a:spcBef>
                <a:spcPts val="500"/>
              </a:spcBef>
              <a:spcAft>
                <a:spcPts val="0"/>
              </a:spcAft>
              <a:buSzPts val="2250"/>
              <a:buChar char="•"/>
            </a:pPr>
            <a:r>
              <a:rPr lang="en-CA"/>
              <a:t>Intro email coming once convenors finalize lists</a:t>
            </a:r>
            <a:endParaRPr/>
          </a:p>
          <a:p>
            <a:pPr marL="457200" lvl="0" indent="-371475" algn="l" rtl="0">
              <a:lnSpc>
                <a:spcPct val="100000"/>
              </a:lnSpc>
              <a:spcBef>
                <a:spcPts val="500"/>
              </a:spcBef>
              <a:spcAft>
                <a:spcPts val="0"/>
              </a:spcAft>
              <a:buSzPts val="2250"/>
              <a:buChar char="•"/>
            </a:pPr>
            <a:r>
              <a:rPr lang="en-CA"/>
              <a:t>Includes: IHS login, practice plan templates, Pathways links, and more</a:t>
            </a:r>
            <a:endParaRPr/>
          </a:p>
          <a:p>
            <a:pPr marL="457200" lvl="0" indent="-371475" algn="l" rtl="0">
              <a:lnSpc>
                <a:spcPct val="100000"/>
              </a:lnSpc>
              <a:spcBef>
                <a:spcPts val="500"/>
              </a:spcBef>
              <a:spcAft>
                <a:spcPts val="0"/>
              </a:spcAft>
              <a:buSzPts val="2250"/>
              <a:buChar char="•"/>
            </a:pPr>
            <a:r>
              <a:rPr lang="en-CA"/>
              <a:t>I’m available for planning, systems, and age-appropriate strategy</a:t>
            </a:r>
            <a:endParaRPr/>
          </a:p>
          <a:p>
            <a:pPr marL="457200" lvl="0" indent="-371475" algn="l" rtl="0">
              <a:lnSpc>
                <a:spcPct val="100000"/>
              </a:lnSpc>
              <a:spcBef>
                <a:spcPts val="500"/>
              </a:spcBef>
              <a:spcAft>
                <a:spcPts val="0"/>
              </a:spcAft>
              <a:buSzPts val="2250"/>
              <a:buChar char="•"/>
            </a:pPr>
            <a:r>
              <a:rPr lang="en-CA"/>
              <a:t>I’m here to provide resources, examples, and help</a:t>
            </a:r>
            <a:endParaRPr/>
          </a:p>
          <a:p>
            <a:pPr marL="457200" lvl="0" indent="-371475" algn="l" rtl="0">
              <a:lnSpc>
                <a:spcPct val="100000"/>
              </a:lnSpc>
              <a:spcBef>
                <a:spcPts val="500"/>
              </a:spcBef>
              <a:spcAft>
                <a:spcPts val="0"/>
              </a:spcAft>
              <a:buSzPts val="2250"/>
              <a:buChar char="•"/>
            </a:pPr>
            <a:r>
              <a:rPr lang="en-CA"/>
              <a:t>Bring me concerns early; I’ll help troubleshoot</a:t>
            </a:r>
            <a:endParaRPr/>
          </a:p>
        </p:txBody>
      </p:sp>
      <p:sp>
        <p:nvSpPr>
          <p:cNvPr id="529" name="Google Shape;529;g3658966d584_0_716"/>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COACH MENTOR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g3658966d584_0_0"/>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500"/>
              </a:spcBef>
              <a:spcAft>
                <a:spcPts val="0"/>
              </a:spcAft>
              <a:buNone/>
            </a:pPr>
            <a:r>
              <a:rPr lang="en-CA" b="1"/>
              <a:t>Practice Plans</a:t>
            </a:r>
            <a:endParaRPr b="1"/>
          </a:p>
          <a:p>
            <a:pPr marL="457200" lvl="0" indent="-358775" algn="l" rtl="0">
              <a:lnSpc>
                <a:spcPct val="100000"/>
              </a:lnSpc>
              <a:spcBef>
                <a:spcPts val="500"/>
              </a:spcBef>
              <a:spcAft>
                <a:spcPts val="0"/>
              </a:spcAft>
              <a:buSzPts val="2050"/>
              <a:buChar char="•"/>
            </a:pPr>
            <a:r>
              <a:rPr lang="en-CA" sz="2200"/>
              <a:t>Plan every practice (even a simple 3–5 drill plan)</a:t>
            </a:r>
            <a:endParaRPr sz="2200"/>
          </a:p>
          <a:p>
            <a:pPr marL="457200" lvl="0" indent="-358775" algn="l" rtl="0">
              <a:lnSpc>
                <a:spcPct val="100000"/>
              </a:lnSpc>
              <a:spcBef>
                <a:spcPts val="500"/>
              </a:spcBef>
              <a:spcAft>
                <a:spcPts val="0"/>
              </a:spcAft>
              <a:buSzPts val="2050"/>
              <a:buChar char="•"/>
            </a:pPr>
            <a:r>
              <a:rPr lang="en-CA" sz="2200"/>
              <a:t>Purposeful, age-appropriate, game-relevant</a:t>
            </a:r>
            <a:endParaRPr sz="2200"/>
          </a:p>
          <a:p>
            <a:pPr marL="457200" lvl="0" indent="-358775" algn="l" rtl="0">
              <a:lnSpc>
                <a:spcPct val="100000"/>
              </a:lnSpc>
              <a:spcBef>
                <a:spcPts val="500"/>
              </a:spcBef>
              <a:spcAft>
                <a:spcPts val="0"/>
              </a:spcAft>
              <a:buSzPts val="2050"/>
              <a:buChar char="•"/>
            </a:pPr>
            <a:r>
              <a:rPr lang="en-CA" sz="2200"/>
              <a:t>Maximizes limited ice; reduces downtime</a:t>
            </a:r>
            <a:endParaRPr sz="2200"/>
          </a:p>
          <a:p>
            <a:pPr marL="457200" lvl="0" indent="-358775" algn="l" rtl="0">
              <a:lnSpc>
                <a:spcPct val="100000"/>
              </a:lnSpc>
              <a:spcBef>
                <a:spcPts val="500"/>
              </a:spcBef>
              <a:spcAft>
                <a:spcPts val="0"/>
              </a:spcAft>
              <a:buSzPts val="2050"/>
              <a:buChar char="•"/>
            </a:pPr>
            <a:r>
              <a:rPr lang="en-CA" sz="2200"/>
              <a:t>Builds trust &amp; consistency</a:t>
            </a:r>
            <a:endParaRPr sz="2200"/>
          </a:p>
          <a:p>
            <a:pPr marL="0" lvl="0" indent="0" algn="l" rtl="0">
              <a:lnSpc>
                <a:spcPct val="100000"/>
              </a:lnSpc>
              <a:spcBef>
                <a:spcPts val="500"/>
              </a:spcBef>
              <a:spcAft>
                <a:spcPts val="0"/>
              </a:spcAft>
              <a:buNone/>
            </a:pPr>
            <a:br>
              <a:rPr lang="en-CA"/>
            </a:br>
            <a:r>
              <a:rPr lang="en-CA" b="1"/>
              <a:t>Effective Practice Format: Principles</a:t>
            </a:r>
            <a:endParaRPr b="1"/>
          </a:p>
          <a:p>
            <a:pPr marL="457200" lvl="0" indent="-358775" algn="l" rtl="0">
              <a:lnSpc>
                <a:spcPct val="115000"/>
              </a:lnSpc>
              <a:spcBef>
                <a:spcPts val="500"/>
              </a:spcBef>
              <a:spcAft>
                <a:spcPts val="0"/>
              </a:spcAft>
              <a:buSzPts val="2050"/>
              <a:buChar char="•"/>
            </a:pPr>
            <a:r>
              <a:rPr lang="en-CA" sz="2200"/>
              <a:t>High tempo; keep players moving</a:t>
            </a:r>
            <a:endParaRPr sz="2200"/>
          </a:p>
          <a:p>
            <a:pPr marL="457200" lvl="0" indent="-358775" algn="l" rtl="0">
              <a:lnSpc>
                <a:spcPct val="115000"/>
              </a:lnSpc>
              <a:spcBef>
                <a:spcPts val="0"/>
              </a:spcBef>
              <a:spcAft>
                <a:spcPts val="0"/>
              </a:spcAft>
              <a:buSzPts val="2050"/>
              <a:buChar char="•"/>
            </a:pPr>
            <a:r>
              <a:rPr lang="en-CA" sz="2200"/>
              <a:t>Teach core skills: skating, passing, shooting</a:t>
            </a:r>
            <a:endParaRPr sz="2200"/>
          </a:p>
          <a:p>
            <a:pPr marL="457200" lvl="0" indent="-358775" algn="l" rtl="0">
              <a:lnSpc>
                <a:spcPct val="115000"/>
              </a:lnSpc>
              <a:spcBef>
                <a:spcPts val="0"/>
              </a:spcBef>
              <a:spcAft>
                <a:spcPts val="0"/>
              </a:spcAft>
              <a:buSzPts val="2050"/>
              <a:buChar char="•"/>
            </a:pPr>
            <a:r>
              <a:rPr lang="en-CA" sz="2200"/>
              <a:t>Add situational and decision-making reps</a:t>
            </a:r>
            <a:endParaRPr sz="2200"/>
          </a:p>
          <a:p>
            <a:pPr marL="457200" lvl="0" indent="-358775" algn="l" rtl="0">
              <a:lnSpc>
                <a:spcPct val="115000"/>
              </a:lnSpc>
              <a:spcBef>
                <a:spcPts val="0"/>
              </a:spcBef>
              <a:spcAft>
                <a:spcPts val="0"/>
              </a:spcAft>
              <a:buSzPts val="2050"/>
              <a:buChar char="•"/>
            </a:pPr>
            <a:r>
              <a:rPr lang="en-CA" sz="2200"/>
              <a:t>Rotate stations; small area games</a:t>
            </a:r>
            <a:endParaRPr sz="2200"/>
          </a:p>
          <a:p>
            <a:pPr marL="457200" lvl="0" indent="-358775" algn="l" rtl="0">
              <a:lnSpc>
                <a:spcPct val="100000"/>
              </a:lnSpc>
              <a:spcBef>
                <a:spcPts val="500"/>
              </a:spcBef>
              <a:spcAft>
                <a:spcPts val="0"/>
              </a:spcAft>
              <a:buSzPts val="2050"/>
              <a:buChar char="•"/>
            </a:pPr>
            <a:r>
              <a:rPr lang="en-CA" sz="2200"/>
              <a:t>Make practices fun; balance work and play</a:t>
            </a:r>
            <a:endParaRPr sz="2200"/>
          </a:p>
        </p:txBody>
      </p:sp>
      <p:sp>
        <p:nvSpPr>
          <p:cNvPr id="535" name="Google Shape;535;g3658966d584_0_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COACHING EXPECTATIONS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3658966d584_0_723"/>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COACHING EXPECTATIONS</a:t>
            </a:r>
            <a:endParaRPr/>
          </a:p>
        </p:txBody>
      </p:sp>
      <p:sp>
        <p:nvSpPr>
          <p:cNvPr id="541" name="Google Shape;541;g3658966d584_0_723"/>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00"/>
              </a:spcBef>
              <a:spcAft>
                <a:spcPts val="0"/>
              </a:spcAft>
              <a:buNone/>
            </a:pPr>
            <a:r>
              <a:rPr lang="en-CA" b="1"/>
              <a:t>Practice Design: Tactics that Work</a:t>
            </a:r>
            <a:endParaRPr b="1"/>
          </a:p>
          <a:p>
            <a:pPr marL="457200" lvl="0" indent="-371475" algn="l" rtl="0">
              <a:lnSpc>
                <a:spcPct val="100000"/>
              </a:lnSpc>
              <a:spcBef>
                <a:spcPts val="500"/>
              </a:spcBef>
              <a:spcAft>
                <a:spcPts val="0"/>
              </a:spcAft>
              <a:buSzPts val="2250"/>
              <a:buChar char="•"/>
            </a:pPr>
            <a:r>
              <a:rPr lang="en-CA"/>
              <a:t>Break up the ice: 2–3 stations</a:t>
            </a:r>
            <a:endParaRPr/>
          </a:p>
          <a:p>
            <a:pPr marL="457200" lvl="0" indent="-371475" algn="l" rtl="0">
              <a:lnSpc>
                <a:spcPct val="100000"/>
              </a:lnSpc>
              <a:spcBef>
                <a:spcPts val="0"/>
              </a:spcBef>
              <a:spcAft>
                <a:spcPts val="0"/>
              </a:spcAft>
              <a:buSzPts val="2250"/>
              <a:buChar char="•"/>
            </a:pPr>
            <a:r>
              <a:rPr lang="en-CA"/>
              <a:t>Avoid long lines</a:t>
            </a:r>
            <a:endParaRPr/>
          </a:p>
          <a:p>
            <a:pPr marL="457200" lvl="0" indent="-371475" algn="l" rtl="0">
              <a:lnSpc>
                <a:spcPct val="100000"/>
              </a:lnSpc>
              <a:spcBef>
                <a:spcPts val="0"/>
              </a:spcBef>
              <a:spcAft>
                <a:spcPts val="0"/>
              </a:spcAft>
              <a:buSzPts val="2250"/>
              <a:buChar char="•"/>
            </a:pPr>
            <a:r>
              <a:rPr lang="en-CA"/>
              <a:t>SAGs to finish concepts</a:t>
            </a:r>
            <a:endParaRPr/>
          </a:p>
          <a:p>
            <a:pPr marL="457200" lvl="0" indent="-371475" algn="l" rtl="0">
              <a:lnSpc>
                <a:spcPct val="100000"/>
              </a:lnSpc>
              <a:spcBef>
                <a:spcPts val="0"/>
              </a:spcBef>
              <a:spcAft>
                <a:spcPts val="0"/>
              </a:spcAft>
              <a:buSzPts val="2250"/>
              <a:buChar char="•"/>
            </a:pPr>
            <a:r>
              <a:rPr lang="en-CA"/>
              <a:t>Incorporate fun (reward hard work)</a:t>
            </a:r>
            <a:endParaRPr/>
          </a:p>
          <a:p>
            <a:pPr marL="457200" lvl="0" indent="-371475" algn="l" rtl="0">
              <a:lnSpc>
                <a:spcPct val="100000"/>
              </a:lnSpc>
              <a:spcBef>
                <a:spcPts val="0"/>
              </a:spcBef>
              <a:spcAft>
                <a:spcPts val="0"/>
              </a:spcAft>
              <a:buSzPts val="2250"/>
              <a:buChar char="•"/>
            </a:pPr>
            <a:r>
              <a:rPr lang="en-CA"/>
              <a:t>Not 1985: we don’t bag skate kids to misery</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3658966d584_0_231"/>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r>
              <a:rPr lang="en-CA" b="1"/>
              <a:t>What It Is?</a:t>
            </a:r>
            <a:endParaRPr b="1"/>
          </a:p>
          <a:p>
            <a:pPr marL="457200" lvl="0" indent="-368300" algn="l" rtl="0">
              <a:lnSpc>
                <a:spcPct val="100000"/>
              </a:lnSpc>
              <a:spcBef>
                <a:spcPts val="500"/>
              </a:spcBef>
              <a:spcAft>
                <a:spcPts val="0"/>
              </a:spcAft>
              <a:buSzPts val="2200"/>
              <a:buChar char="•"/>
            </a:pPr>
            <a:r>
              <a:rPr lang="en-CA" sz="2200"/>
              <a:t>Online library: drills, practice plans, systems, coach education</a:t>
            </a:r>
            <a:endParaRPr sz="2200"/>
          </a:p>
          <a:p>
            <a:pPr marL="457200" lvl="0" indent="-368300" algn="l" rtl="0">
              <a:lnSpc>
                <a:spcPct val="100000"/>
              </a:lnSpc>
              <a:spcBef>
                <a:spcPts val="500"/>
              </a:spcBef>
              <a:spcAft>
                <a:spcPts val="0"/>
              </a:spcAft>
              <a:buSzPts val="2200"/>
              <a:buChar char="•"/>
            </a:pPr>
            <a:r>
              <a:rPr lang="en-CA" sz="2200"/>
              <a:t>Works for new and veteran coaches</a:t>
            </a:r>
            <a:endParaRPr sz="2200"/>
          </a:p>
          <a:p>
            <a:pPr marL="457200" lvl="0" indent="-368300" algn="l" rtl="0">
              <a:lnSpc>
                <a:spcPct val="100000"/>
              </a:lnSpc>
              <a:spcBef>
                <a:spcPts val="500"/>
              </a:spcBef>
              <a:spcAft>
                <a:spcPts val="0"/>
              </a:spcAft>
              <a:buSzPts val="2200"/>
              <a:buChar char="•"/>
            </a:pPr>
            <a:r>
              <a:rPr lang="en-CA" sz="2200"/>
              <a:t>Video demos &amp; animated diagrams</a:t>
            </a:r>
            <a:endParaRPr sz="2200"/>
          </a:p>
          <a:p>
            <a:pPr marL="0" lvl="0" indent="0" algn="l" rtl="0">
              <a:lnSpc>
                <a:spcPct val="100000"/>
              </a:lnSpc>
              <a:spcBef>
                <a:spcPts val="500"/>
              </a:spcBef>
              <a:spcAft>
                <a:spcPts val="0"/>
              </a:spcAft>
              <a:buNone/>
            </a:pPr>
            <a:endParaRPr sz="2000"/>
          </a:p>
          <a:p>
            <a:pPr marL="0" lvl="0" indent="0" algn="l" rtl="0">
              <a:lnSpc>
                <a:spcPct val="100000"/>
              </a:lnSpc>
              <a:spcBef>
                <a:spcPts val="500"/>
              </a:spcBef>
              <a:spcAft>
                <a:spcPts val="0"/>
              </a:spcAft>
              <a:buNone/>
            </a:pPr>
            <a:r>
              <a:rPr lang="en-CA" b="1"/>
              <a:t>Why Use It?</a:t>
            </a:r>
            <a:endParaRPr sz="2000" b="1"/>
          </a:p>
          <a:p>
            <a:pPr marL="457200" lvl="0" indent="-368300" algn="l" rtl="0">
              <a:lnSpc>
                <a:spcPct val="100000"/>
              </a:lnSpc>
              <a:spcBef>
                <a:spcPts val="500"/>
              </a:spcBef>
              <a:spcAft>
                <a:spcPts val="0"/>
              </a:spcAft>
              <a:buSzPts val="2200"/>
              <a:buChar char="•"/>
            </a:pPr>
            <a:r>
              <a:rPr lang="en-CA" sz="2200"/>
              <a:t>Efficient: build plans in minutes</a:t>
            </a:r>
            <a:endParaRPr sz="2200"/>
          </a:p>
          <a:p>
            <a:pPr marL="457200" lvl="0" indent="-368300" algn="l" rtl="0">
              <a:lnSpc>
                <a:spcPct val="100000"/>
              </a:lnSpc>
              <a:spcBef>
                <a:spcPts val="500"/>
              </a:spcBef>
              <a:spcAft>
                <a:spcPts val="0"/>
              </a:spcAft>
              <a:buSzPts val="2200"/>
              <a:buChar char="•"/>
            </a:pPr>
            <a:r>
              <a:rPr lang="en-CA" sz="2200"/>
              <a:t>Skill growth: diverse drills for technical &amp; tactical</a:t>
            </a:r>
            <a:endParaRPr sz="2200"/>
          </a:p>
          <a:p>
            <a:pPr marL="457200" lvl="0" indent="-368300" algn="l" rtl="0">
              <a:lnSpc>
                <a:spcPct val="100000"/>
              </a:lnSpc>
              <a:spcBef>
                <a:spcPts val="500"/>
              </a:spcBef>
              <a:spcAft>
                <a:spcPts val="0"/>
              </a:spcAft>
              <a:buSzPts val="2200"/>
              <a:buChar char="•"/>
            </a:pPr>
            <a:r>
              <a:rPr lang="en-CA" sz="2200"/>
              <a:t>Keep learning: current methods &amp; strategies</a:t>
            </a:r>
            <a:endParaRPr sz="2200"/>
          </a:p>
          <a:p>
            <a:pPr marL="457200" lvl="0" indent="-368300" algn="l" rtl="0">
              <a:lnSpc>
                <a:spcPct val="100000"/>
              </a:lnSpc>
              <a:spcBef>
                <a:spcPts val="500"/>
              </a:spcBef>
              <a:spcAft>
                <a:spcPts val="0"/>
              </a:spcAft>
              <a:buSzPts val="2200"/>
              <a:buChar char="•"/>
            </a:pPr>
            <a:r>
              <a:rPr lang="en-CA" sz="2200"/>
              <a:t>Customizable: tune to team &amp; level</a:t>
            </a:r>
            <a:endParaRPr sz="2200"/>
          </a:p>
        </p:txBody>
      </p:sp>
      <p:sp>
        <p:nvSpPr>
          <p:cNvPr id="547" name="Google Shape;547;g3658966d584_0_231"/>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ICE HOCKEY SYSTEMS (IHS)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g3658966d584_0_701"/>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r>
              <a:rPr lang="en-CA" b="1"/>
              <a:t>How to Get Started</a:t>
            </a:r>
            <a:endParaRPr sz="2200"/>
          </a:p>
          <a:p>
            <a:pPr marL="457200" lvl="0" indent="-368300" algn="l" rtl="0">
              <a:lnSpc>
                <a:spcPct val="100000"/>
              </a:lnSpc>
              <a:spcBef>
                <a:spcPts val="500"/>
              </a:spcBef>
              <a:spcAft>
                <a:spcPts val="0"/>
              </a:spcAft>
              <a:buSzPts val="2200"/>
              <a:buChar char="•"/>
            </a:pPr>
            <a:r>
              <a:rPr lang="en-CA" sz="2200"/>
              <a:t>Explore drill libraries by skill/focus</a:t>
            </a:r>
            <a:endParaRPr sz="2200"/>
          </a:p>
          <a:p>
            <a:pPr marL="457200" lvl="0" indent="-368300" algn="l" rtl="0">
              <a:lnSpc>
                <a:spcPct val="100000"/>
              </a:lnSpc>
              <a:spcBef>
                <a:spcPts val="500"/>
              </a:spcBef>
              <a:spcAft>
                <a:spcPts val="0"/>
              </a:spcAft>
              <a:buSzPts val="2200"/>
              <a:buChar char="•"/>
            </a:pPr>
            <a:r>
              <a:rPr lang="en-CA" sz="2200"/>
              <a:t>Use/modify sample plans</a:t>
            </a:r>
            <a:endParaRPr sz="2200"/>
          </a:p>
          <a:p>
            <a:pPr marL="457200" lvl="0" indent="-368300" algn="l" rtl="0">
              <a:lnSpc>
                <a:spcPct val="100000"/>
              </a:lnSpc>
              <a:spcBef>
                <a:spcPts val="500"/>
              </a:spcBef>
              <a:spcAft>
                <a:spcPts val="0"/>
              </a:spcAft>
              <a:buSzPts val="2200"/>
              <a:buChar char="•"/>
            </a:pPr>
            <a:r>
              <a:rPr lang="en-CA" sz="2200"/>
              <a:t>Watch instructional videos</a:t>
            </a:r>
            <a:endParaRPr sz="2200"/>
          </a:p>
          <a:p>
            <a:pPr marL="457200" lvl="0" indent="-368300" algn="l" rtl="0">
              <a:lnSpc>
                <a:spcPct val="100000"/>
              </a:lnSpc>
              <a:spcBef>
                <a:spcPts val="500"/>
              </a:spcBef>
              <a:spcAft>
                <a:spcPts val="0"/>
              </a:spcAft>
              <a:buSzPts val="2200"/>
              <a:buChar char="•"/>
            </a:pPr>
            <a:r>
              <a:rPr lang="en-CA" sz="2200"/>
              <a:t>Mobile-friendly at the rink</a:t>
            </a:r>
            <a:endParaRPr sz="2200"/>
          </a:p>
          <a:p>
            <a:pPr marL="457200" lvl="0" indent="-368300" algn="l" rtl="0">
              <a:lnSpc>
                <a:spcPct val="100000"/>
              </a:lnSpc>
              <a:spcBef>
                <a:spcPts val="500"/>
              </a:spcBef>
              <a:spcAft>
                <a:spcPts val="0"/>
              </a:spcAft>
              <a:buSzPts val="2200"/>
              <a:buChar char="•"/>
            </a:pPr>
            <a:r>
              <a:rPr lang="en-CA" sz="2200"/>
              <a:t>Need Help? Email (</a:t>
            </a:r>
            <a:r>
              <a:rPr lang="en-CA" sz="2200" u="sng">
                <a:solidFill>
                  <a:srgbClr val="FFFF00"/>
                </a:solidFill>
                <a:hlinkClick r:id="rId3">
                  <a:extLst>
                    <a:ext uri="{A12FA001-AC4F-418D-AE19-62706E023703}">
                      <ahyp:hlinkClr xmlns:ahyp="http://schemas.microsoft.com/office/drawing/2018/hyperlinkcolor" val="tx"/>
                    </a:ext>
                  </a:extLst>
                </a:hlinkClick>
              </a:rPr>
              <a:t>coach.mentor@cpmha.ca</a:t>
            </a:r>
            <a:r>
              <a:rPr lang="en-CA" sz="2200"/>
              <a:t>)</a:t>
            </a:r>
            <a:endParaRPr sz="2200"/>
          </a:p>
          <a:p>
            <a:pPr marL="457200" lvl="0" indent="0" algn="l" rtl="0">
              <a:lnSpc>
                <a:spcPct val="100000"/>
              </a:lnSpc>
              <a:spcBef>
                <a:spcPts val="500"/>
              </a:spcBef>
              <a:spcAft>
                <a:spcPts val="0"/>
              </a:spcAft>
              <a:buNone/>
            </a:pPr>
            <a:endParaRPr sz="2000"/>
          </a:p>
          <a:p>
            <a:pPr marL="0" lvl="0" indent="0" algn="l" rtl="0">
              <a:spcBef>
                <a:spcPts val="0"/>
              </a:spcBef>
              <a:spcAft>
                <a:spcPts val="0"/>
              </a:spcAft>
              <a:buClr>
                <a:schemeClr val="dk1"/>
              </a:buClr>
              <a:buSzPts val="1100"/>
              <a:buFont typeface="Arial"/>
              <a:buNone/>
            </a:pPr>
            <a:r>
              <a:rPr lang="en-CA"/>
              <a:t>IHS - Ice Hockey Systems (</a:t>
            </a:r>
            <a:r>
              <a:rPr lang="en-CA" u="sng">
                <a:solidFill>
                  <a:srgbClr val="FFFF00"/>
                </a:solidFill>
                <a:hlinkClick r:id="rId4">
                  <a:extLst>
                    <a:ext uri="{A12FA001-AC4F-418D-AE19-62706E023703}">
                      <ahyp:hlinkClr xmlns:ahyp="http://schemas.microsoft.com/office/drawing/2018/hyperlinkcolor" val="tx"/>
                    </a:ext>
                  </a:extLst>
                </a:hlinkClick>
              </a:rPr>
              <a:t>IHS Website</a:t>
            </a:r>
            <a:r>
              <a:rPr lang="en-CA">
                <a:solidFill>
                  <a:srgbClr val="FFFF00"/>
                </a:solidFill>
              </a:rPr>
              <a:t>)</a:t>
            </a:r>
            <a:endParaRPr/>
          </a:p>
          <a:p>
            <a:pPr marL="457200" lvl="0" indent="-368300" algn="l" rtl="0">
              <a:lnSpc>
                <a:spcPct val="100000"/>
              </a:lnSpc>
              <a:spcBef>
                <a:spcPts val="0"/>
              </a:spcBef>
              <a:spcAft>
                <a:spcPts val="0"/>
              </a:spcAft>
              <a:buSzPts val="2200"/>
              <a:buChar char="•"/>
            </a:pPr>
            <a:r>
              <a:rPr lang="en-CA" sz="2200"/>
              <a:t>Username: Carleton Place Kings</a:t>
            </a:r>
            <a:endParaRPr sz="2200"/>
          </a:p>
          <a:p>
            <a:pPr marL="457200" lvl="0" indent="-368300" algn="l" rtl="0">
              <a:lnSpc>
                <a:spcPct val="100000"/>
              </a:lnSpc>
              <a:spcBef>
                <a:spcPts val="0"/>
              </a:spcBef>
              <a:spcAft>
                <a:spcPts val="0"/>
              </a:spcAft>
              <a:buSzPts val="2200"/>
              <a:buChar char="•"/>
            </a:pPr>
            <a:r>
              <a:rPr lang="en-CA" sz="2200"/>
              <a:t>Password: cpmhakings</a:t>
            </a:r>
            <a:endParaRPr sz="2200"/>
          </a:p>
        </p:txBody>
      </p:sp>
      <p:sp>
        <p:nvSpPr>
          <p:cNvPr id="553" name="Google Shape;553;g3658966d584_0_701"/>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Twentieth Century"/>
              <a:buNone/>
            </a:pPr>
            <a:r>
              <a:rPr lang="en-CA"/>
              <a:t>ICE HOCKEY SYSTEMS (IHS)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3658966d584_0_737"/>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00"/>
              </a:spcBef>
              <a:spcAft>
                <a:spcPts val="0"/>
              </a:spcAft>
              <a:buNone/>
            </a:pPr>
            <a:r>
              <a:rPr lang="en-CA" b="1"/>
              <a:t>What It Is?</a:t>
            </a:r>
            <a:endParaRPr b="1"/>
          </a:p>
          <a:p>
            <a:pPr marL="457200" lvl="0" indent="-368300" algn="l" rtl="0">
              <a:lnSpc>
                <a:spcPct val="100000"/>
              </a:lnSpc>
              <a:spcBef>
                <a:spcPts val="500"/>
              </a:spcBef>
              <a:spcAft>
                <a:spcPts val="0"/>
              </a:spcAft>
              <a:buSzPts val="2200"/>
              <a:buChar char="•"/>
            </a:pPr>
            <a:r>
              <a:rPr lang="en-CA" sz="2200"/>
              <a:t>Online library: drills, practice plans, coach education</a:t>
            </a:r>
            <a:endParaRPr sz="2200"/>
          </a:p>
          <a:p>
            <a:pPr marL="457200" lvl="0" indent="-368300" algn="l" rtl="0">
              <a:lnSpc>
                <a:spcPct val="100000"/>
              </a:lnSpc>
              <a:spcBef>
                <a:spcPts val="500"/>
              </a:spcBef>
              <a:spcAft>
                <a:spcPts val="0"/>
              </a:spcAft>
              <a:buSzPts val="2200"/>
              <a:buChar char="•"/>
            </a:pPr>
            <a:r>
              <a:rPr lang="en-CA" sz="2200"/>
              <a:t>Works for new and veteran coaches</a:t>
            </a:r>
            <a:endParaRPr sz="2200"/>
          </a:p>
          <a:p>
            <a:pPr marL="457200" lvl="0" indent="-368300" algn="l" rtl="0">
              <a:lnSpc>
                <a:spcPct val="100000"/>
              </a:lnSpc>
              <a:spcBef>
                <a:spcPts val="500"/>
              </a:spcBef>
              <a:spcAft>
                <a:spcPts val="0"/>
              </a:spcAft>
              <a:buSzPts val="2200"/>
              <a:buChar char="•"/>
            </a:pPr>
            <a:r>
              <a:rPr lang="en-CA" sz="2200"/>
              <a:t>Video demos &amp; animated diagrams</a:t>
            </a:r>
            <a:endParaRPr sz="2200"/>
          </a:p>
          <a:p>
            <a:pPr marL="0" lvl="0" indent="0" algn="l" rtl="0">
              <a:lnSpc>
                <a:spcPct val="100000"/>
              </a:lnSpc>
              <a:spcBef>
                <a:spcPts val="500"/>
              </a:spcBef>
              <a:spcAft>
                <a:spcPts val="0"/>
              </a:spcAft>
              <a:buNone/>
            </a:pPr>
            <a:endParaRPr sz="2000"/>
          </a:p>
          <a:p>
            <a:pPr marL="0" lvl="0" indent="0" algn="l" rtl="0">
              <a:lnSpc>
                <a:spcPct val="100000"/>
              </a:lnSpc>
              <a:spcBef>
                <a:spcPts val="500"/>
              </a:spcBef>
              <a:spcAft>
                <a:spcPts val="0"/>
              </a:spcAft>
              <a:buNone/>
            </a:pPr>
            <a:r>
              <a:rPr lang="en-CA" b="1"/>
              <a:t>Why Use It?</a:t>
            </a:r>
            <a:endParaRPr sz="2000" b="1"/>
          </a:p>
          <a:p>
            <a:pPr marL="457200" lvl="0" indent="-368300" algn="l" rtl="0">
              <a:lnSpc>
                <a:spcPct val="100000"/>
              </a:lnSpc>
              <a:spcBef>
                <a:spcPts val="500"/>
              </a:spcBef>
              <a:spcAft>
                <a:spcPts val="0"/>
              </a:spcAft>
              <a:buSzPts val="2200"/>
              <a:buChar char="•"/>
            </a:pPr>
            <a:r>
              <a:rPr lang="en-CA" sz="2200"/>
              <a:t>Efficient: build plans in minutes</a:t>
            </a:r>
            <a:endParaRPr sz="2200"/>
          </a:p>
          <a:p>
            <a:pPr marL="457200" lvl="0" indent="-368300" algn="l" rtl="0">
              <a:lnSpc>
                <a:spcPct val="100000"/>
              </a:lnSpc>
              <a:spcBef>
                <a:spcPts val="500"/>
              </a:spcBef>
              <a:spcAft>
                <a:spcPts val="0"/>
              </a:spcAft>
              <a:buSzPts val="2200"/>
              <a:buChar char="•"/>
            </a:pPr>
            <a:r>
              <a:rPr lang="en-CA" sz="2200"/>
              <a:t>Skill growth: diverse drills for technical &amp; tactical</a:t>
            </a:r>
            <a:endParaRPr sz="2200"/>
          </a:p>
          <a:p>
            <a:pPr marL="457200" lvl="0" indent="-368300" algn="l" rtl="0">
              <a:lnSpc>
                <a:spcPct val="100000"/>
              </a:lnSpc>
              <a:spcBef>
                <a:spcPts val="500"/>
              </a:spcBef>
              <a:spcAft>
                <a:spcPts val="0"/>
              </a:spcAft>
              <a:buSzPts val="2200"/>
              <a:buChar char="•"/>
            </a:pPr>
            <a:r>
              <a:rPr lang="en-CA" sz="2200"/>
              <a:t>Keep learning: current methods &amp; strategies</a:t>
            </a:r>
            <a:endParaRPr sz="2200"/>
          </a:p>
          <a:p>
            <a:pPr marL="457200" lvl="0" indent="-368300" algn="l" rtl="0">
              <a:lnSpc>
                <a:spcPct val="100000"/>
              </a:lnSpc>
              <a:spcBef>
                <a:spcPts val="500"/>
              </a:spcBef>
              <a:spcAft>
                <a:spcPts val="0"/>
              </a:spcAft>
              <a:buSzPts val="2200"/>
              <a:buChar char="•"/>
            </a:pPr>
            <a:r>
              <a:rPr lang="en-CA" sz="2200"/>
              <a:t>Customizable: tune to team &amp; level</a:t>
            </a:r>
            <a:endParaRPr sz="2200"/>
          </a:p>
        </p:txBody>
      </p:sp>
      <p:sp>
        <p:nvSpPr>
          <p:cNvPr id="559" name="Google Shape;559;g3658966d584_0_737"/>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HOCKEY CANADA DRILL HUB</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3658966d584_0_694"/>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Hockey Canada offers Instructional Stream clinics, certified by the Coaching Association of Canada, that provide training and/or certification in a variety of technical and tactical areas.</a:t>
            </a:r>
            <a:br>
              <a:rPr lang="en-CA"/>
            </a:br>
            <a:br>
              <a:rPr lang="en-CA"/>
            </a:br>
            <a:r>
              <a:rPr lang="en-CA"/>
              <a:t>These clinics are designed for coaches. They focus on developing the knowledge and skills required to teach age appropriate skills in accordance with Hockey Canada's LTPD model. Highly Recommended for all coaches.</a:t>
            </a:r>
            <a:endParaRPr/>
          </a:p>
        </p:txBody>
      </p:sp>
      <p:sp>
        <p:nvSpPr>
          <p:cNvPr id="565" name="Google Shape;565;g3658966d584_0_694"/>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Hockey Canada Instructional Stream Clinics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658966d584_0_462"/>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SKATING CLINICS</a:t>
            </a:r>
            <a:endParaRPr/>
          </a:p>
        </p:txBody>
      </p:sp>
      <p:graphicFrame>
        <p:nvGraphicFramePr>
          <p:cNvPr id="571" name="Google Shape;571;g3658966d584_0_462"/>
          <p:cNvGraphicFramePr/>
          <p:nvPr/>
        </p:nvGraphicFramePr>
        <p:xfrm>
          <a:off x="950925" y="1780775"/>
          <a:ext cx="10287000" cy="3450306"/>
        </p:xfrm>
        <a:graphic>
          <a:graphicData uri="http://schemas.openxmlformats.org/drawingml/2006/table">
            <a:tbl>
              <a:tblPr>
                <a:noFill/>
                <a:tableStyleId>{FAB1D9BF-90FA-4B14-9EA4-EC0242ED1448}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endParaRPr sz="2000">
                        <a:solidFill>
                          <a:schemeClr val="lt1"/>
                        </a:solidFill>
                        <a:latin typeface="Twentieth Century"/>
                        <a:ea typeface="Twentieth Century"/>
                        <a:cs typeface="Twentieth Century"/>
                        <a:sym typeface="Twentieth Century"/>
                      </a:endParaRPr>
                    </a:p>
                    <a:p>
                      <a:pPr marL="0" lvl="0" indent="0" algn="l" rtl="0">
                        <a:spcBef>
                          <a:spcPts val="0"/>
                        </a:spcBef>
                        <a:spcAft>
                          <a:spcPts val="0"/>
                        </a:spcAft>
                        <a:buNone/>
                      </a:pPr>
                      <a:endParaRPr sz="2000">
                        <a:solidFill>
                          <a:schemeClr val="lt1"/>
                        </a:solidFill>
                        <a:latin typeface="Twentieth Century"/>
                        <a:ea typeface="Twentieth Century"/>
                        <a:cs typeface="Twentieth Century"/>
                        <a:sym typeface="Twentieth Century"/>
                      </a:endParaRPr>
                    </a:p>
                    <a:p>
                      <a:pPr marL="0" lvl="0" indent="0" algn="l" rtl="0">
                        <a:spcBef>
                          <a:spcPts val="0"/>
                        </a:spcBef>
                        <a:spcAft>
                          <a:spcPts val="0"/>
                        </a:spcAft>
                        <a:buNone/>
                      </a:pPr>
                      <a:r>
                        <a:rPr lang="en-CA" sz="2000">
                          <a:solidFill>
                            <a:schemeClr val="lt1"/>
                          </a:solidFill>
                          <a:latin typeface="Twentieth Century"/>
                          <a:ea typeface="Twentieth Century"/>
                          <a:cs typeface="Twentieth Century"/>
                          <a:sym typeface="Twentieth Century"/>
                        </a:rPr>
                        <a:t>The Skating Instructional Stream clinic provides coaches the tools and skills required to teach skating in a progressive manner, from skills to tactics, to players of all ages.</a:t>
                      </a:r>
                      <a:endParaRPr sz="2000">
                        <a:solidFill>
                          <a:schemeClr val="lt1"/>
                        </a:solidFill>
                        <a:latin typeface="Twentieth Century"/>
                        <a:ea typeface="Twentieth Century"/>
                        <a:cs typeface="Twentieth Century"/>
                        <a:sym typeface="Twentieth Century"/>
                      </a:endParaRPr>
                    </a:p>
                  </a:txBody>
                  <a:tcPr marL="91425" marR="91425" marT="91425" marB="91425"/>
                </a:tc>
                <a:tc>
                  <a:txBody>
                    <a:bodyPr/>
                    <a:lstStyle/>
                    <a:p>
                      <a:pPr marL="0" lvl="0" indent="0" algn="l" rtl="0">
                        <a:lnSpc>
                          <a:spcPct val="120000"/>
                        </a:lnSpc>
                        <a:spcBef>
                          <a:spcPts val="0"/>
                        </a:spcBef>
                        <a:spcAft>
                          <a:spcPts val="0"/>
                        </a:spcAft>
                        <a:buNone/>
                      </a:pPr>
                      <a:r>
                        <a:rPr lang="en-CA" sz="2000" b="1" u="sng">
                          <a:solidFill>
                            <a:schemeClr val="lt1"/>
                          </a:solidFill>
                          <a:latin typeface="Twentieth Century"/>
                          <a:ea typeface="Twentieth Century"/>
                          <a:cs typeface="Twentieth Century"/>
                          <a:sym typeface="Twentieth Century"/>
                        </a:rPr>
                        <a:t>Skating Level 1</a:t>
                      </a:r>
                      <a:endParaRPr sz="2000" b="1" u="sng">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Stance and Balance</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Forward Stride</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Forward Crossovers</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Stops</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Backward Stride</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Backward Crossovers</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Turning, Transition, Pivots</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Quick Feet</a:t>
                      </a:r>
                      <a:endParaRPr sz="2000">
                        <a:latin typeface="Twentieth Century"/>
                        <a:ea typeface="Twentieth Century"/>
                        <a:cs typeface="Twentieth Century"/>
                        <a:sym typeface="Twentieth Century"/>
                      </a:endParaRPr>
                    </a:p>
                  </a:txBody>
                  <a:tcPr marL="91425" marR="91425" marT="91425" marB="91425"/>
                </a:tc>
                <a:tc>
                  <a:txBody>
                    <a:bodyPr/>
                    <a:lstStyle/>
                    <a:p>
                      <a:pPr marL="0" lvl="0" indent="0" algn="l" rtl="0">
                        <a:lnSpc>
                          <a:spcPct val="120000"/>
                        </a:lnSpc>
                        <a:spcBef>
                          <a:spcPts val="0"/>
                        </a:spcBef>
                        <a:spcAft>
                          <a:spcPts val="0"/>
                        </a:spcAft>
                        <a:buNone/>
                      </a:pPr>
                      <a:r>
                        <a:rPr lang="en-CA" sz="2000" b="1" u="sng">
                          <a:solidFill>
                            <a:schemeClr val="lt1"/>
                          </a:solidFill>
                          <a:latin typeface="Twentieth Century"/>
                          <a:ea typeface="Twentieth Century"/>
                          <a:cs typeface="Twentieth Century"/>
                          <a:sym typeface="Twentieth Century"/>
                        </a:rPr>
                        <a:t>Skating Level 2</a:t>
                      </a:r>
                      <a:endParaRPr sz="2000" b="1" u="sng">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Agility and Balance</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Coordination and Edge Control</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Forward Skating</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Backward Skating</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Turning, Crossovers</a:t>
                      </a:r>
                      <a:endParaRPr sz="2000">
                        <a:solidFill>
                          <a:schemeClr val="lt1"/>
                        </a:solidFill>
                        <a:latin typeface="Twentieth Century"/>
                        <a:ea typeface="Twentieth Century"/>
                        <a:cs typeface="Twentieth Century"/>
                        <a:sym typeface="Twentieth Century"/>
                      </a:endParaRPr>
                    </a:p>
                    <a:p>
                      <a:pPr marL="457200" lvl="0" indent="-355600" algn="l" rtl="0">
                        <a:lnSpc>
                          <a:spcPct val="120000"/>
                        </a:lnSpc>
                        <a:spcBef>
                          <a:spcPts val="0"/>
                        </a:spcBef>
                        <a:spcAft>
                          <a:spcPts val="0"/>
                        </a:spcAft>
                        <a:buClr>
                          <a:schemeClr val="lt1"/>
                        </a:buClr>
                        <a:buSzPts val="2000"/>
                        <a:buFont typeface="Twentieth Century"/>
                        <a:buChar char="●"/>
                      </a:pPr>
                      <a:r>
                        <a:rPr lang="en-CA" sz="2000">
                          <a:solidFill>
                            <a:schemeClr val="lt1"/>
                          </a:solidFill>
                          <a:latin typeface="Twentieth Century"/>
                          <a:ea typeface="Twentieth Century"/>
                          <a:cs typeface="Twentieth Century"/>
                          <a:sym typeface="Twentieth Century"/>
                        </a:rPr>
                        <a:t>Quickness and Transition</a:t>
                      </a:r>
                      <a:endParaRPr sz="2000">
                        <a:solidFill>
                          <a:schemeClr val="lt1"/>
                        </a:solidFill>
                        <a:latin typeface="Twentieth Century"/>
                        <a:ea typeface="Twentieth Century"/>
                        <a:cs typeface="Twentieth Century"/>
                        <a:sym typeface="Twentieth Century"/>
                      </a:endParaRPr>
                    </a:p>
                  </a:txBody>
                  <a:tcPr marL="91425" marR="91425" marT="91425" marB="91425"/>
                </a:tc>
                <a:extLst>
                  <a:ext uri="{0D108BD9-81ED-4DB2-BD59-A6C34878D82A}">
                    <a16:rowId xmlns:a16="http://schemas.microsoft.com/office/drawing/2014/main" val="10000"/>
                  </a:ext>
                </a:extLst>
              </a:tr>
            </a:tbl>
          </a:graphicData>
        </a:graphic>
      </p:graphicFrame>
      <p:sp>
        <p:nvSpPr>
          <p:cNvPr id="572" name="Google Shape;572;g3658966d584_0_462"/>
          <p:cNvSpPr txBox="1"/>
          <p:nvPr/>
        </p:nvSpPr>
        <p:spPr>
          <a:xfrm>
            <a:off x="950925" y="5355450"/>
            <a:ext cx="10287000" cy="987600"/>
          </a:xfrm>
          <a:prstGeom prst="rect">
            <a:avLst/>
          </a:prstGeom>
          <a:noFill/>
          <a:ln>
            <a:noFill/>
          </a:ln>
        </p:spPr>
        <p:txBody>
          <a:bodyPr spcFirstLastPara="1" wrap="square" lIns="91425" tIns="91425" rIns="91425" bIns="91425" anchor="t" anchorCtr="0">
            <a:spAutoFit/>
          </a:bodyPr>
          <a:lstStyle/>
          <a:p>
            <a:pPr marL="0" lvl="0" indent="0" algn="l" rtl="0">
              <a:spcBef>
                <a:spcPts val="500"/>
              </a:spcBef>
              <a:spcAft>
                <a:spcPts val="0"/>
              </a:spcAft>
              <a:buNone/>
            </a:pPr>
            <a:r>
              <a:rPr lang="en-CA" sz="2400">
                <a:solidFill>
                  <a:schemeClr val="lt1"/>
                </a:solidFill>
                <a:latin typeface="Twentieth Century"/>
                <a:ea typeface="Twentieth Century"/>
                <a:cs typeface="Twentieth Century"/>
                <a:sym typeface="Twentieth Century"/>
              </a:rPr>
              <a:t>Register for clinics (skating, skills, checking, goaltending, defence, SAGs, etc)</a:t>
            </a:r>
            <a:endParaRPr sz="2400">
              <a:solidFill>
                <a:schemeClr val="lt1"/>
              </a:solidFill>
              <a:latin typeface="Twentieth Century"/>
              <a:ea typeface="Twentieth Century"/>
              <a:cs typeface="Twentieth Century"/>
              <a:sym typeface="Twentieth Century"/>
            </a:endParaRPr>
          </a:p>
          <a:p>
            <a:pPr marL="457200" lvl="0" indent="-371475" algn="l" rtl="0">
              <a:spcBef>
                <a:spcPts val="500"/>
              </a:spcBef>
              <a:spcAft>
                <a:spcPts val="0"/>
              </a:spcAft>
              <a:buClr>
                <a:schemeClr val="lt1"/>
              </a:buClr>
              <a:buSzPts val="2250"/>
              <a:buChar char="•"/>
            </a:pPr>
            <a:r>
              <a:rPr lang="en-CA" sz="2400">
                <a:solidFill>
                  <a:schemeClr val="lt1"/>
                </a:solidFill>
                <a:latin typeface="Twentieth Century"/>
                <a:ea typeface="Twentieth Century"/>
                <a:cs typeface="Twentieth Century"/>
                <a:sym typeface="Twentieth Century"/>
              </a:rPr>
              <a:t>HEO Clinics and Registration (</a:t>
            </a:r>
            <a:r>
              <a:rPr lang="en-CA" sz="2400" u="sng">
                <a:solidFill>
                  <a:srgbClr val="FFFF00"/>
                </a:solidFill>
                <a:latin typeface="Twentieth Century"/>
                <a:ea typeface="Twentieth Century"/>
                <a:cs typeface="Twentieth Century"/>
                <a:sym typeface="Twentieth Century"/>
                <a:hlinkClick r:id="rId3">
                  <a:extLst>
                    <a:ext uri="{A12FA001-AC4F-418D-AE19-62706E023703}">
                      <ahyp:hlinkClr xmlns:ahyp="http://schemas.microsoft.com/office/drawing/2018/hyperlinkcolor" val="tx"/>
                    </a:ext>
                  </a:extLst>
                </a:hlinkClick>
              </a:rPr>
              <a:t>Spordle Website</a:t>
            </a:r>
            <a:r>
              <a:rPr lang="en-CA" sz="2400">
                <a:solidFill>
                  <a:schemeClr val="lt1"/>
                </a:solidFill>
                <a:latin typeface="Twentieth Century"/>
                <a:ea typeface="Twentieth Century"/>
                <a:cs typeface="Twentieth Century"/>
                <a:sym typeface="Twentieth Century"/>
              </a:rPr>
              <a:t>)</a:t>
            </a:r>
            <a:endParaRPr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3658966d584_0_729"/>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COACHING RESOURCES</a:t>
            </a:r>
            <a:endParaRPr/>
          </a:p>
        </p:txBody>
      </p:sp>
      <p:sp>
        <p:nvSpPr>
          <p:cNvPr id="578" name="Google Shape;578;g3658966d584_0_729"/>
          <p:cNvSpPr txBox="1">
            <a:spLocks noGrp="1"/>
          </p:cNvSpPr>
          <p:nvPr>
            <p:ph type="body" idx="1"/>
          </p:nvPr>
        </p:nvSpPr>
        <p:spPr>
          <a:xfrm>
            <a:off x="1141425" y="1925600"/>
            <a:ext cx="10017600" cy="42795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None/>
            </a:pPr>
            <a:r>
              <a:rPr lang="en-CA"/>
              <a:t>IHS - Ice Hockey Systems (</a:t>
            </a:r>
            <a:r>
              <a:rPr lang="en-CA" u="sng">
                <a:solidFill>
                  <a:srgbClr val="FFFF00"/>
                </a:solidFill>
                <a:hlinkClick r:id="rId3">
                  <a:extLst>
                    <a:ext uri="{A12FA001-AC4F-418D-AE19-62706E023703}">
                      <ahyp:hlinkClr xmlns:ahyp="http://schemas.microsoft.com/office/drawing/2018/hyperlinkcolor" val="tx"/>
                    </a:ext>
                  </a:extLst>
                </a:hlinkClick>
              </a:rPr>
              <a:t>IHS Website</a:t>
            </a:r>
            <a:r>
              <a:rPr lang="en-CA">
                <a:solidFill>
                  <a:srgbClr val="FFFF00"/>
                </a:solidFill>
              </a:rPr>
              <a:t>)</a:t>
            </a:r>
            <a:endParaRPr/>
          </a:p>
          <a:p>
            <a:pPr marL="457200" lvl="0" indent="-371475" algn="l" rtl="0">
              <a:lnSpc>
                <a:spcPct val="100000"/>
              </a:lnSpc>
              <a:spcBef>
                <a:spcPts val="0"/>
              </a:spcBef>
              <a:spcAft>
                <a:spcPts val="0"/>
              </a:spcAft>
              <a:buSzPts val="2250"/>
              <a:buChar char="•"/>
            </a:pPr>
            <a:r>
              <a:rPr lang="en-CA"/>
              <a:t>Username: Carleton Place Kings</a:t>
            </a:r>
            <a:endParaRPr/>
          </a:p>
          <a:p>
            <a:pPr marL="457200" lvl="0" indent="-371475" algn="l" rtl="0">
              <a:lnSpc>
                <a:spcPct val="100000"/>
              </a:lnSpc>
              <a:spcBef>
                <a:spcPts val="0"/>
              </a:spcBef>
              <a:spcAft>
                <a:spcPts val="0"/>
              </a:spcAft>
              <a:buSzPts val="2250"/>
              <a:buChar char="•"/>
            </a:pPr>
            <a:r>
              <a:rPr lang="en-CA"/>
              <a:t>Password: cpmhakings</a:t>
            </a:r>
            <a:endParaRPr/>
          </a:p>
          <a:p>
            <a:pPr marL="0" lvl="0" indent="0" algn="l" rtl="0">
              <a:lnSpc>
                <a:spcPct val="100000"/>
              </a:lnSpc>
              <a:spcBef>
                <a:spcPts val="0"/>
              </a:spcBef>
              <a:spcAft>
                <a:spcPts val="0"/>
              </a:spcAft>
              <a:buNone/>
            </a:pPr>
            <a:endParaRPr/>
          </a:p>
          <a:p>
            <a:pPr marL="0" lvl="0" indent="0" algn="l" rtl="0">
              <a:lnSpc>
                <a:spcPct val="120000"/>
              </a:lnSpc>
              <a:spcBef>
                <a:spcPts val="500"/>
              </a:spcBef>
              <a:spcAft>
                <a:spcPts val="0"/>
              </a:spcAft>
              <a:buNone/>
            </a:pPr>
            <a:r>
              <a:rPr lang="en-CA"/>
              <a:t>Hockey Canada Drill Hub (</a:t>
            </a:r>
            <a:r>
              <a:rPr lang="en-CA" u="sng">
                <a:solidFill>
                  <a:srgbClr val="FFFF00"/>
                </a:solidFill>
                <a:hlinkClick r:id="rId4">
                  <a:extLst>
                    <a:ext uri="{A12FA001-AC4F-418D-AE19-62706E023703}">
                      <ahyp:hlinkClr xmlns:ahyp="http://schemas.microsoft.com/office/drawing/2018/hyperlinkcolor" val="tx"/>
                    </a:ext>
                  </a:extLst>
                </a:hlinkClick>
              </a:rPr>
              <a:t>HC Drill Hub Website</a:t>
            </a:r>
            <a:r>
              <a:rPr lang="en-CA"/>
              <a:t>)</a:t>
            </a:r>
            <a:endParaRPr/>
          </a:p>
          <a:p>
            <a:pPr marL="457200" lvl="0" indent="-371475" algn="l" rtl="0">
              <a:lnSpc>
                <a:spcPct val="100000"/>
              </a:lnSpc>
              <a:spcBef>
                <a:spcPts val="500"/>
              </a:spcBef>
              <a:spcAft>
                <a:spcPts val="0"/>
              </a:spcAft>
              <a:buSzPts val="2250"/>
              <a:buChar char="•"/>
            </a:pPr>
            <a:r>
              <a:rPr lang="en-CA"/>
              <a:t>U7 (Timbits) Practice Plans (</a:t>
            </a:r>
            <a:r>
              <a:rPr lang="en-CA" u="sng">
                <a:solidFill>
                  <a:srgbClr val="FFFF00"/>
                </a:solidFill>
                <a:hlinkClick r:id="rId5">
                  <a:extLst>
                    <a:ext uri="{A12FA001-AC4F-418D-AE19-62706E023703}">
                      <ahyp:hlinkClr xmlns:ahyp="http://schemas.microsoft.com/office/drawing/2018/hyperlinkcolor" val="tx"/>
                    </a:ext>
                  </a:extLst>
                </a:hlinkClick>
              </a:rPr>
              <a:t>U7 HC Website</a:t>
            </a:r>
            <a:r>
              <a:rPr lang="en-CA"/>
              <a:t>)</a:t>
            </a:r>
            <a:endParaRPr/>
          </a:p>
          <a:p>
            <a:pPr marL="457200" lvl="0" indent="-371475" algn="l" rtl="0">
              <a:lnSpc>
                <a:spcPct val="100000"/>
              </a:lnSpc>
              <a:spcBef>
                <a:spcPts val="500"/>
              </a:spcBef>
              <a:spcAft>
                <a:spcPts val="0"/>
              </a:spcAft>
              <a:buSzPts val="2250"/>
              <a:buChar char="•"/>
            </a:pPr>
            <a:r>
              <a:rPr lang="en-CA"/>
              <a:t>U9 Practice Plans (</a:t>
            </a:r>
            <a:r>
              <a:rPr lang="en-CA" u="sng">
                <a:solidFill>
                  <a:srgbClr val="FFFF00"/>
                </a:solidFill>
                <a:hlinkClick r:id="rId6">
                  <a:extLst>
                    <a:ext uri="{A12FA001-AC4F-418D-AE19-62706E023703}">
                      <ahyp:hlinkClr xmlns:ahyp="http://schemas.microsoft.com/office/drawing/2018/hyperlinkcolor" val="tx"/>
                    </a:ext>
                  </a:extLst>
                </a:hlinkClick>
              </a:rPr>
              <a:t>U9 HC Website</a:t>
            </a:r>
            <a:r>
              <a:rPr lang="en-CA"/>
              <a:t>)</a:t>
            </a:r>
            <a:endParaRPr/>
          </a:p>
          <a:p>
            <a:pPr marL="0" lvl="0" indent="0" algn="l" rtl="0">
              <a:lnSpc>
                <a:spcPct val="100000"/>
              </a:lnSpc>
              <a:spcBef>
                <a:spcPts val="500"/>
              </a:spcBef>
              <a:spcAft>
                <a:spcPts val="0"/>
              </a:spcAft>
              <a:buNone/>
            </a:pPr>
            <a:endParaRPr/>
          </a:p>
          <a:p>
            <a:pPr marL="0" lvl="0" indent="0" algn="l" rtl="0">
              <a:lnSpc>
                <a:spcPct val="100000"/>
              </a:lnSpc>
              <a:spcBef>
                <a:spcPts val="500"/>
              </a:spcBef>
              <a:spcAft>
                <a:spcPts val="0"/>
              </a:spcAft>
              <a:buNone/>
            </a:pPr>
            <a:r>
              <a:rPr lang="en-CA"/>
              <a:t>HEO Clinics and Registration (</a:t>
            </a:r>
            <a:r>
              <a:rPr lang="en-CA" u="sng">
                <a:solidFill>
                  <a:srgbClr val="FFFF00"/>
                </a:solidFill>
                <a:hlinkClick r:id="rId7">
                  <a:extLst>
                    <a:ext uri="{A12FA001-AC4F-418D-AE19-62706E023703}">
                      <ahyp:hlinkClr xmlns:ahyp="http://schemas.microsoft.com/office/drawing/2018/hyperlinkcolor" val="tx"/>
                    </a:ext>
                  </a:extLst>
                </a:hlinkClick>
              </a:rPr>
              <a:t>Spordle Website</a:t>
            </a:r>
            <a:r>
              <a:rPr lang="en-CA"/>
              <a:t>)</a:t>
            </a:r>
            <a:endParaRPr/>
          </a:p>
          <a:p>
            <a:pPr marL="0" lvl="0" indent="0" algn="l" rtl="0">
              <a:lnSpc>
                <a:spcPct val="100000"/>
              </a:lnSpc>
              <a:spcBef>
                <a:spcPts val="500"/>
              </a:spcBef>
              <a:spcAft>
                <a:spcPts val="0"/>
              </a:spcAft>
              <a:buNone/>
            </a:pPr>
            <a:endParaRPr/>
          </a:p>
          <a:p>
            <a:pPr marL="0" lvl="0" indent="0" algn="l" rtl="0">
              <a:lnSpc>
                <a:spcPct val="100000"/>
              </a:lnSpc>
              <a:spcBef>
                <a:spcPts val="500"/>
              </a:spcBef>
              <a:spcAft>
                <a:spcPts val="0"/>
              </a:spcAft>
              <a:buNone/>
            </a:pPr>
            <a:r>
              <a:rPr lang="en-CA"/>
              <a:t>Need Help?</a:t>
            </a:r>
            <a:endParaRPr/>
          </a:p>
          <a:p>
            <a:pPr marL="457200" lvl="0" indent="-371475" algn="l" rtl="0">
              <a:lnSpc>
                <a:spcPct val="100000"/>
              </a:lnSpc>
              <a:spcBef>
                <a:spcPts val="500"/>
              </a:spcBef>
              <a:spcAft>
                <a:spcPts val="0"/>
              </a:spcAft>
              <a:buSzPts val="2250"/>
              <a:buChar char="•"/>
            </a:pPr>
            <a:r>
              <a:rPr lang="en-CA"/>
              <a:t>Email (</a:t>
            </a:r>
            <a:r>
              <a:rPr lang="en-CA" u="sng">
                <a:solidFill>
                  <a:srgbClr val="FFFF00"/>
                </a:solidFill>
                <a:hlinkClick r:id="rId8">
                  <a:extLst>
                    <a:ext uri="{A12FA001-AC4F-418D-AE19-62706E023703}">
                      <ahyp:hlinkClr xmlns:ahyp="http://schemas.microsoft.com/office/drawing/2018/hyperlinkcolor" val="tx"/>
                    </a:ext>
                  </a:extLst>
                </a:hlinkClick>
              </a:rPr>
              <a:t>coach.mentor@cpmha.ca</a:t>
            </a:r>
            <a:r>
              <a:rPr lang="en-CA"/>
              <a:t>)</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1"/>
          <p:cNvSpPr txBox="1">
            <a:spLocks noGrp="1"/>
          </p:cNvSpPr>
          <p:nvPr>
            <p:ph type="title"/>
          </p:nvPr>
        </p:nvSpPr>
        <p:spPr>
          <a:xfrm>
            <a:off x="1108075" y="0"/>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REFEREE IN CHIEF</a:t>
            </a:r>
            <a:endParaRPr/>
          </a:p>
        </p:txBody>
      </p:sp>
      <p:sp>
        <p:nvSpPr>
          <p:cNvPr id="584" name="Google Shape;584;p31"/>
          <p:cNvSpPr txBox="1">
            <a:spLocks noGrp="1"/>
          </p:cNvSpPr>
          <p:nvPr>
            <p:ph type="body" idx="1"/>
          </p:nvPr>
        </p:nvSpPr>
        <p:spPr>
          <a:xfrm>
            <a:off x="1057500" y="1287537"/>
            <a:ext cx="10077000" cy="4979700"/>
          </a:xfrm>
          <a:prstGeom prst="rect">
            <a:avLst/>
          </a:prstGeom>
          <a:noFill/>
          <a:ln>
            <a:noFill/>
          </a:ln>
        </p:spPr>
        <p:txBody>
          <a:bodyPr spcFirstLastPara="1" wrap="square" lIns="91425" tIns="45700" rIns="91425" bIns="45700" anchor="t" anchorCtr="0">
            <a:normAutofit fontScale="92500" lnSpcReduction="10000"/>
          </a:bodyPr>
          <a:lstStyle/>
          <a:p>
            <a:pPr marL="228600" lvl="0" indent="-38100" algn="ctr" rtl="0">
              <a:lnSpc>
                <a:spcPct val="120000"/>
              </a:lnSpc>
              <a:spcBef>
                <a:spcPts val="0"/>
              </a:spcBef>
              <a:spcAft>
                <a:spcPts val="0"/>
              </a:spcAft>
              <a:buClr>
                <a:schemeClr val="lt1"/>
              </a:buClr>
              <a:buSzPct val="101351"/>
              <a:buNone/>
            </a:pPr>
            <a:r>
              <a:rPr lang="en-CA" sz="3200"/>
              <a:t>CPMHA Officiating Program Goals</a:t>
            </a:r>
            <a:endParaRPr sz="3200"/>
          </a:p>
          <a:p>
            <a:pPr marL="685800" lvl="1" indent="-202856" algn="l" rtl="0">
              <a:lnSpc>
                <a:spcPct val="120000"/>
              </a:lnSpc>
              <a:spcBef>
                <a:spcPts val="500"/>
              </a:spcBef>
              <a:spcAft>
                <a:spcPts val="0"/>
              </a:spcAft>
              <a:buSzPct val="135135"/>
              <a:buChar char="•"/>
            </a:pPr>
            <a:r>
              <a:rPr lang="en-CA"/>
              <a:t>Foster a respectful relationship between officials, coaches, parents, and fans</a:t>
            </a:r>
            <a:endParaRPr/>
          </a:p>
          <a:p>
            <a:pPr marL="1143000" lvl="2" indent="-202856" algn="l" rtl="0">
              <a:lnSpc>
                <a:spcPct val="120000"/>
              </a:lnSpc>
              <a:spcBef>
                <a:spcPts val="500"/>
              </a:spcBef>
              <a:spcAft>
                <a:spcPts val="0"/>
              </a:spcAft>
              <a:buSzPct val="150150"/>
              <a:buChar char="•"/>
            </a:pPr>
            <a:r>
              <a:rPr lang="en-CA"/>
              <a:t>All officials supervised at least 2x</a:t>
            </a:r>
            <a:endParaRPr/>
          </a:p>
          <a:p>
            <a:pPr marL="1143000" lvl="2" indent="-202856" algn="l" rtl="0">
              <a:lnSpc>
                <a:spcPct val="120000"/>
              </a:lnSpc>
              <a:spcBef>
                <a:spcPts val="500"/>
              </a:spcBef>
              <a:spcAft>
                <a:spcPts val="0"/>
              </a:spcAft>
              <a:buSzPct val="150150"/>
              <a:buChar char="•"/>
            </a:pPr>
            <a:r>
              <a:rPr lang="en-CA"/>
              <a:t>All first year officials properly mentored and supervised</a:t>
            </a:r>
            <a:endParaRPr/>
          </a:p>
          <a:p>
            <a:pPr marL="1143000" lvl="2" indent="-202856" algn="l" rtl="0">
              <a:lnSpc>
                <a:spcPct val="120000"/>
              </a:lnSpc>
              <a:spcBef>
                <a:spcPts val="500"/>
              </a:spcBef>
              <a:spcAft>
                <a:spcPts val="0"/>
              </a:spcAft>
              <a:buSzPct val="150150"/>
              <a:buChar char="•"/>
            </a:pPr>
            <a:r>
              <a:rPr lang="en-CA"/>
              <a:t>Development of all officials:</a:t>
            </a:r>
            <a:endParaRPr/>
          </a:p>
          <a:p>
            <a:pPr marL="1600200" lvl="3" indent="-202856" algn="l" rtl="0">
              <a:lnSpc>
                <a:spcPct val="120000"/>
              </a:lnSpc>
              <a:spcBef>
                <a:spcPts val="500"/>
              </a:spcBef>
              <a:spcAft>
                <a:spcPts val="0"/>
              </a:spcAft>
              <a:buSzPct val="168918"/>
              <a:buChar char="•"/>
            </a:pPr>
            <a:r>
              <a:rPr lang="en-CA"/>
              <a:t>New officials (HL sort out games &amp; October 1)</a:t>
            </a:r>
            <a:endParaRPr/>
          </a:p>
          <a:p>
            <a:pPr marL="1600200" lvl="3" indent="-202856" algn="l" rtl="0">
              <a:lnSpc>
                <a:spcPct val="120000"/>
              </a:lnSpc>
              <a:spcBef>
                <a:spcPts val="500"/>
              </a:spcBef>
              <a:spcAft>
                <a:spcPts val="0"/>
              </a:spcAft>
              <a:buSzPct val="168918"/>
              <a:buChar char="•"/>
            </a:pPr>
            <a:r>
              <a:rPr lang="en-CA"/>
              <a:t>3 person officiating (November 26)</a:t>
            </a:r>
            <a:endParaRPr/>
          </a:p>
          <a:p>
            <a:pPr marL="1600200" lvl="3" indent="-180578" algn="l" rtl="0">
              <a:lnSpc>
                <a:spcPct val="120000"/>
              </a:lnSpc>
              <a:spcBef>
                <a:spcPts val="500"/>
              </a:spcBef>
              <a:spcAft>
                <a:spcPts val="0"/>
              </a:spcAft>
              <a:buSzPct val="140625"/>
              <a:buChar char="•"/>
            </a:pPr>
            <a:r>
              <a:rPr lang="en-CA"/>
              <a:t>September 16 MTK games for 2-3 year officials</a:t>
            </a:r>
            <a:endParaRPr/>
          </a:p>
          <a:p>
            <a:pPr marL="457200" lvl="1" indent="0" algn="l" rtl="0">
              <a:lnSpc>
                <a:spcPct val="120000"/>
              </a:lnSpc>
              <a:spcBef>
                <a:spcPts val="500"/>
              </a:spcBef>
              <a:spcAft>
                <a:spcPts val="0"/>
              </a:spcAft>
              <a:buSzPct val="135135"/>
              <a:buNone/>
            </a:pPr>
            <a:endParaRPr/>
          </a:p>
          <a:p>
            <a:pPr marL="685800" lvl="1" indent="-202856" algn="l" rtl="0">
              <a:lnSpc>
                <a:spcPct val="120000"/>
              </a:lnSpc>
              <a:spcBef>
                <a:spcPts val="500"/>
              </a:spcBef>
              <a:spcAft>
                <a:spcPts val="0"/>
              </a:spcAft>
              <a:buSzPct val="135135"/>
              <a:buChar char="•"/>
            </a:pPr>
            <a:r>
              <a:rPr lang="en-CA"/>
              <a:t>To standardize the methods and techniques with respect to rule interpretation and application within CPMHA Officiating Program</a:t>
            </a:r>
            <a:endParaRPr/>
          </a:p>
          <a:p>
            <a:pPr marL="685800" lvl="1" indent="-202856" algn="l" rtl="0">
              <a:lnSpc>
                <a:spcPct val="120000"/>
              </a:lnSpc>
              <a:spcBef>
                <a:spcPts val="500"/>
              </a:spcBef>
              <a:spcAft>
                <a:spcPts val="0"/>
              </a:spcAft>
              <a:buSzPct val="135135"/>
              <a:buChar char="•"/>
            </a:pPr>
            <a:r>
              <a:rPr lang="en-CA"/>
              <a:t>Be a contributing participant to the betterment of hockey within CPMHA, LCMHL, District 4, and HEO</a:t>
            </a:r>
            <a:endParaRPr/>
          </a:p>
          <a:p>
            <a:pPr marL="228600" lvl="0" indent="-38100" algn="l" rtl="0">
              <a:lnSpc>
                <a:spcPct val="120000"/>
              </a:lnSpc>
              <a:spcBef>
                <a:spcPts val="0"/>
              </a:spcBef>
              <a:spcAft>
                <a:spcPts val="0"/>
              </a:spcAft>
              <a:buClr>
                <a:schemeClr val="lt1"/>
              </a:buClr>
              <a:buSzPct val="135135"/>
              <a:buNone/>
            </a:pPr>
            <a:endParaRPr/>
          </a:p>
        </p:txBody>
      </p:sp>
      <p:pic>
        <p:nvPicPr>
          <p:cNvPr id="585" name="Google Shape;585;p31"/>
          <p:cNvPicPr preferRelativeResize="0"/>
          <p:nvPr/>
        </p:nvPicPr>
        <p:blipFill rotWithShape="1">
          <a:blip r:embed="rId3">
            <a:alphaModFix/>
          </a:blip>
          <a:srcRect/>
          <a:stretch/>
        </p:blipFill>
        <p:spPr>
          <a:xfrm>
            <a:off x="9996195" y="229475"/>
            <a:ext cx="1222150" cy="1195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None/>
            </a:pPr>
            <a:r>
              <a:rPr lang="en-CA"/>
              <a:t>VSCs and HEO Screening process</a:t>
            </a:r>
            <a:endParaRPr/>
          </a:p>
        </p:txBody>
      </p:sp>
      <p:sp>
        <p:nvSpPr>
          <p:cNvPr id="272" name="Google Shape;272;p35"/>
          <p:cNvSpPr txBox="1">
            <a:spLocks noGrp="1"/>
          </p:cNvSpPr>
          <p:nvPr>
            <p:ph type="body" idx="1"/>
          </p:nvPr>
        </p:nvSpPr>
        <p:spPr>
          <a:xfrm>
            <a:off x="1141412" y="1764470"/>
            <a:ext cx="9905999" cy="4026731"/>
          </a:xfrm>
          <a:prstGeom prst="rect">
            <a:avLst/>
          </a:prstGeom>
          <a:noFill/>
          <a:ln>
            <a:noFill/>
          </a:ln>
        </p:spPr>
        <p:txBody>
          <a:bodyPr spcFirstLastPara="1" wrap="square" lIns="91425" tIns="45700" rIns="91425" bIns="45700" anchor="t" anchorCtr="0">
            <a:normAutofit/>
          </a:bodyPr>
          <a:lstStyle/>
          <a:p>
            <a:pPr marL="457200" lvl="0" indent="-371475" algn="l" rtl="0">
              <a:lnSpc>
                <a:spcPct val="120000"/>
              </a:lnSpc>
              <a:spcBef>
                <a:spcPts val="1000"/>
              </a:spcBef>
              <a:spcAft>
                <a:spcPts val="0"/>
              </a:spcAft>
              <a:buClr>
                <a:schemeClr val="lt1"/>
              </a:buClr>
              <a:buSzPts val="2250"/>
              <a:buChar char="•"/>
            </a:pPr>
            <a:r>
              <a:rPr lang="en-CA">
                <a:solidFill>
                  <a:schemeClr val="lt1"/>
                </a:solidFill>
              </a:rPr>
              <a:t>All volunteers need a completed VSC and screening form by the </a:t>
            </a:r>
            <a:r>
              <a:rPr lang="en-CA" b="1">
                <a:solidFill>
                  <a:schemeClr val="lt1"/>
                </a:solidFill>
              </a:rPr>
              <a:t>31 Oct of the current season</a:t>
            </a:r>
            <a:r>
              <a:rPr lang="en-CA">
                <a:solidFill>
                  <a:schemeClr val="lt1"/>
                </a:solidFill>
              </a:rPr>
              <a:t>.</a:t>
            </a:r>
            <a:endParaRPr/>
          </a:p>
          <a:p>
            <a:pPr marL="457200" lvl="0" indent="-371475" algn="l" rtl="0">
              <a:lnSpc>
                <a:spcPct val="120000"/>
              </a:lnSpc>
              <a:spcBef>
                <a:spcPts val="1000"/>
              </a:spcBef>
              <a:spcAft>
                <a:spcPts val="0"/>
              </a:spcAft>
              <a:buClr>
                <a:schemeClr val="lt1"/>
              </a:buClr>
              <a:buSzPts val="2250"/>
              <a:buChar char="•"/>
            </a:pPr>
            <a:r>
              <a:rPr lang="en-CA">
                <a:solidFill>
                  <a:schemeClr val="lt1"/>
                </a:solidFill>
              </a:rPr>
              <a:t>VSCs are to be uploaded in your spordal account under documents, once this is complete the registrar will get an email to approve the VSC.</a:t>
            </a:r>
            <a:endParaRPr u="sng">
              <a:solidFill>
                <a:schemeClr val="lt1"/>
              </a:solidFill>
              <a:hlinkClick r:id="rId3">
                <a:extLst>
                  <a:ext uri="{A12FA001-AC4F-418D-AE19-62706E023703}">
                    <ahyp:hlinkClr xmlns:ahyp="http://schemas.microsoft.com/office/drawing/2018/hyperlinkcolor" val="tx"/>
                  </a:ext>
                </a:extLst>
              </a:hlinkClick>
            </a:endParaRPr>
          </a:p>
          <a:p>
            <a:pPr marL="457200" lvl="0" indent="-371475" algn="l" rtl="0">
              <a:lnSpc>
                <a:spcPct val="120000"/>
              </a:lnSpc>
              <a:spcBef>
                <a:spcPts val="1000"/>
              </a:spcBef>
              <a:spcAft>
                <a:spcPts val="0"/>
              </a:spcAft>
              <a:buClr>
                <a:schemeClr val="lt1"/>
              </a:buClr>
              <a:buSzPts val="2250"/>
              <a:buChar char="•"/>
            </a:pPr>
            <a:r>
              <a:rPr lang="en-CA" u="sng">
                <a:solidFill>
                  <a:schemeClr val="lt1"/>
                </a:solidFill>
                <a:hlinkClick r:id="rId3">
                  <a:extLst>
                    <a:ext uri="{A12FA001-AC4F-418D-AE19-62706E023703}">
                      <ahyp:hlinkClr xmlns:ahyp="http://schemas.microsoft.com/office/drawing/2018/hyperlinkcolor" val="tx"/>
                    </a:ext>
                  </a:extLst>
                </a:hlinkClick>
              </a:rPr>
              <a:t>Vulnerable Sector Check | Hockey Eastern Ontario</a:t>
            </a:r>
            <a:endParaRPr>
              <a:solidFill>
                <a:schemeClr val="lt1"/>
              </a:solidFill>
            </a:endParaRPr>
          </a:p>
          <a:p>
            <a:pPr marL="914400" lvl="1" indent="-371475" algn="l" rtl="0">
              <a:lnSpc>
                <a:spcPct val="120000"/>
              </a:lnSpc>
              <a:spcBef>
                <a:spcPts val="500"/>
              </a:spcBef>
              <a:spcAft>
                <a:spcPts val="0"/>
              </a:spcAft>
              <a:buSzPts val="2250"/>
              <a:buChar char="•"/>
            </a:pPr>
            <a:r>
              <a:rPr lang="en-CA">
                <a:solidFill>
                  <a:schemeClr val="lt1"/>
                </a:solidFill>
              </a:rPr>
              <a:t>Screening application will automatically update in HCR (24-48 hrs)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Twentieth Century"/>
              <a:buNone/>
            </a:pPr>
            <a:r>
              <a:rPr lang="en-CA"/>
              <a:t>RULE CHANGES</a:t>
            </a:r>
            <a:endParaRPr/>
          </a:p>
        </p:txBody>
      </p:sp>
      <p:sp>
        <p:nvSpPr>
          <p:cNvPr id="591" name="Google Shape;591;p24"/>
          <p:cNvSpPr txBox="1">
            <a:spLocks noGrp="1"/>
          </p:cNvSpPr>
          <p:nvPr>
            <p:ph type="body" idx="1"/>
          </p:nvPr>
        </p:nvSpPr>
        <p:spPr>
          <a:xfrm>
            <a:off x="1141390" y="2249475"/>
            <a:ext cx="9726600" cy="3541800"/>
          </a:xfrm>
          <a:prstGeom prst="rect">
            <a:avLst/>
          </a:prstGeom>
          <a:noFill/>
          <a:ln>
            <a:noFill/>
          </a:ln>
        </p:spPr>
        <p:txBody>
          <a:bodyPr spcFirstLastPara="1" wrap="square" lIns="91425" tIns="45700" rIns="91425" bIns="45700" anchor="t" anchorCtr="0">
            <a:normAutofit/>
          </a:bodyPr>
          <a:lstStyle/>
          <a:p>
            <a:pPr marL="228600" lvl="0" indent="-228600" algn="l" rtl="0">
              <a:spcBef>
                <a:spcPts val="0"/>
              </a:spcBef>
              <a:spcAft>
                <a:spcPts val="0"/>
              </a:spcAft>
              <a:buSzPts val="3000"/>
              <a:buChar char="•"/>
            </a:pPr>
            <a:r>
              <a:rPr lang="en-CA"/>
              <a:t>2025 not a rule change year</a:t>
            </a:r>
            <a:endParaRPr/>
          </a:p>
          <a:p>
            <a:pPr marL="228600" lvl="0" indent="-180975" algn="l" rtl="0">
              <a:spcBef>
                <a:spcPts val="0"/>
              </a:spcBef>
              <a:spcAft>
                <a:spcPts val="0"/>
              </a:spcAft>
              <a:buSzPts val="2250"/>
              <a:buChar char="•"/>
            </a:pPr>
            <a:r>
              <a:rPr lang="en-CA"/>
              <a:t>Remember, any puck deflected out of bounds in the defensive zone, face-off stays in the defensive zone regardless of how the puck was shot/deflected out of bounds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5"/>
          <p:cNvSpPr txBox="1">
            <a:spLocks noGrp="1"/>
          </p:cNvSpPr>
          <p:nvPr>
            <p:ph type="title"/>
          </p:nvPr>
        </p:nvSpPr>
        <p:spPr>
          <a:xfrm>
            <a:off x="1141413" y="618518"/>
            <a:ext cx="9905998" cy="11914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RULE 11.4 DISCRIMINATION</a:t>
            </a:r>
            <a:endParaRPr/>
          </a:p>
        </p:txBody>
      </p:sp>
      <p:sp>
        <p:nvSpPr>
          <p:cNvPr id="597" name="Google Shape;597;p25"/>
          <p:cNvSpPr txBox="1">
            <a:spLocks noGrp="1"/>
          </p:cNvSpPr>
          <p:nvPr>
            <p:ph type="body" idx="1"/>
          </p:nvPr>
        </p:nvSpPr>
        <p:spPr>
          <a:xfrm>
            <a:off x="1141410" y="1809947"/>
            <a:ext cx="9905998" cy="462856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lt1"/>
              </a:buClr>
              <a:buSzPts val="3000"/>
              <a:buChar char="•"/>
            </a:pPr>
            <a:r>
              <a:rPr lang="en-CA"/>
              <a:t>Automatic 5 game suspension and suspended from all hockey activities until HEO form completed.</a:t>
            </a:r>
            <a:endParaRPr/>
          </a:p>
          <a:p>
            <a:pPr marL="228600" lvl="0" indent="-228600" algn="l" rtl="0">
              <a:lnSpc>
                <a:spcPct val="120000"/>
              </a:lnSpc>
              <a:spcBef>
                <a:spcPts val="1000"/>
              </a:spcBef>
              <a:spcAft>
                <a:spcPts val="0"/>
              </a:spcAft>
              <a:buClr>
                <a:schemeClr val="lt1"/>
              </a:buClr>
              <a:buSzPts val="3000"/>
              <a:buChar char="•"/>
            </a:pPr>
            <a:r>
              <a:rPr lang="en-CA"/>
              <a:t>Any player or team official who engages in taunts, insults, or intimidation based on discriminatory grounds will be assessed a Gross Misconduct penalty.</a:t>
            </a:r>
            <a:endParaRPr/>
          </a:p>
          <a:p>
            <a:pPr marL="228600" lvl="0" indent="-228600" algn="l" rtl="0">
              <a:lnSpc>
                <a:spcPct val="120000"/>
              </a:lnSpc>
              <a:spcBef>
                <a:spcPts val="1000"/>
              </a:spcBef>
              <a:spcAft>
                <a:spcPts val="0"/>
              </a:spcAft>
              <a:buClr>
                <a:schemeClr val="lt1"/>
              </a:buClr>
              <a:buSzPts val="3000"/>
              <a:buChar char="•"/>
            </a:pPr>
            <a:r>
              <a:rPr lang="en-CA" u="sng">
                <a:solidFill>
                  <a:schemeClr val="lt1"/>
                </a:solidFill>
                <a:hlinkClick r:id="rId3">
                  <a:extLst>
                    <a:ext uri="{A12FA001-AC4F-418D-AE19-62706E023703}">
                      <ahyp:hlinkClr xmlns:ahyp="http://schemas.microsoft.com/office/drawing/2018/hyperlinkcolor" val="tx"/>
                    </a:ext>
                  </a:extLst>
                </a:hlinkClick>
              </a:rPr>
              <a:t>YouTube HEO Maltreatment Video (4:23 – 9:52)</a:t>
            </a:r>
            <a:endParaRPr>
              <a:solidFill>
                <a:schemeClr val="lt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30770b7b94b_0_3"/>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Green Arm Band</a:t>
            </a:r>
            <a:endParaRPr/>
          </a:p>
        </p:txBody>
      </p:sp>
      <p:sp>
        <p:nvSpPr>
          <p:cNvPr id="603" name="Google Shape;603;g30770b7b94b_0_3"/>
          <p:cNvSpPr txBox="1">
            <a:spLocks noGrp="1"/>
          </p:cNvSpPr>
          <p:nvPr>
            <p:ph type="body" idx="1"/>
          </p:nvPr>
        </p:nvSpPr>
        <p:spPr>
          <a:xfrm>
            <a:off x="1141410" y="2249486"/>
            <a:ext cx="4878300" cy="3541800"/>
          </a:xfrm>
          <a:prstGeom prst="rect">
            <a:avLst/>
          </a:prstGeom>
          <a:noFill/>
          <a:ln>
            <a:noFill/>
          </a:ln>
        </p:spPr>
        <p:txBody>
          <a:bodyPr spcFirstLastPara="1" wrap="square" lIns="91425" tIns="45700" rIns="91425" bIns="45700" anchor="t" anchorCtr="0">
            <a:normAutofit lnSpcReduction="10000"/>
          </a:bodyPr>
          <a:lstStyle/>
          <a:p>
            <a:pPr marL="457200" lvl="0" indent="-371475" algn="l" rtl="0">
              <a:lnSpc>
                <a:spcPct val="120000"/>
              </a:lnSpc>
              <a:spcBef>
                <a:spcPts val="1000"/>
              </a:spcBef>
              <a:spcAft>
                <a:spcPts val="0"/>
              </a:spcAft>
              <a:buClr>
                <a:schemeClr val="lt1"/>
              </a:buClr>
              <a:buSzPts val="2250"/>
              <a:buChar char="•"/>
            </a:pPr>
            <a:r>
              <a:rPr lang="en-CA"/>
              <a:t>Officials &lt;18 yo</a:t>
            </a:r>
            <a:endParaRPr/>
          </a:p>
          <a:p>
            <a:pPr marL="457200" lvl="0" indent="-371475" algn="l" rtl="0">
              <a:lnSpc>
                <a:spcPct val="120000"/>
              </a:lnSpc>
              <a:spcBef>
                <a:spcPts val="0"/>
              </a:spcBef>
              <a:spcAft>
                <a:spcPts val="0"/>
              </a:spcAft>
              <a:buSzPts val="2250"/>
              <a:buChar char="•"/>
            </a:pPr>
            <a:r>
              <a:rPr lang="en-CA"/>
              <a:t>Coach assessed GM automatic 2 game suspension (minimum)</a:t>
            </a:r>
            <a:endParaRPr/>
          </a:p>
          <a:p>
            <a:pPr marL="457200" lvl="0" indent="-371475" algn="l" rtl="0">
              <a:lnSpc>
                <a:spcPct val="120000"/>
              </a:lnSpc>
              <a:spcBef>
                <a:spcPts val="0"/>
              </a:spcBef>
              <a:spcAft>
                <a:spcPts val="0"/>
              </a:spcAft>
              <a:buSzPts val="2250"/>
              <a:buChar char="•"/>
            </a:pPr>
            <a:r>
              <a:rPr lang="en-CA"/>
              <a:t>Officials learn through</a:t>
            </a:r>
            <a:endParaRPr/>
          </a:p>
          <a:p>
            <a:pPr marL="885825" lvl="0" indent="-342900" algn="l" rtl="0">
              <a:lnSpc>
                <a:spcPct val="120000"/>
              </a:lnSpc>
              <a:spcBef>
                <a:spcPts val="0"/>
              </a:spcBef>
              <a:spcAft>
                <a:spcPts val="0"/>
              </a:spcAft>
              <a:buSzPts val="2250"/>
              <a:buChar char="•"/>
            </a:pPr>
            <a:r>
              <a:rPr lang="en-CA"/>
              <a:t>Supervisions</a:t>
            </a:r>
            <a:endParaRPr/>
          </a:p>
          <a:p>
            <a:pPr marL="885825" lvl="0" indent="-342900" algn="l" rtl="0">
              <a:lnSpc>
                <a:spcPct val="120000"/>
              </a:lnSpc>
              <a:spcBef>
                <a:spcPts val="0"/>
              </a:spcBef>
              <a:spcAft>
                <a:spcPts val="0"/>
              </a:spcAft>
              <a:buSzPts val="2250"/>
              <a:buChar char="•"/>
            </a:pPr>
            <a:r>
              <a:rPr lang="en-CA"/>
              <a:t>Learning from Peers</a:t>
            </a:r>
            <a:endParaRPr/>
          </a:p>
          <a:p>
            <a:pPr marL="885825" lvl="0" indent="-342900" algn="l" rtl="0">
              <a:lnSpc>
                <a:spcPct val="120000"/>
              </a:lnSpc>
              <a:spcBef>
                <a:spcPts val="0"/>
              </a:spcBef>
              <a:spcAft>
                <a:spcPts val="0"/>
              </a:spcAft>
              <a:buSzPts val="2250"/>
              <a:buChar char="•"/>
            </a:pPr>
            <a:r>
              <a:rPr lang="en-CA"/>
              <a:t>Development Sessions</a:t>
            </a:r>
            <a:endParaRPr/>
          </a:p>
          <a:p>
            <a:pPr marL="885825" lvl="0" indent="-342900" algn="l" rtl="0">
              <a:lnSpc>
                <a:spcPct val="120000"/>
              </a:lnSpc>
              <a:spcBef>
                <a:spcPts val="0"/>
              </a:spcBef>
              <a:spcAft>
                <a:spcPts val="0"/>
              </a:spcAft>
              <a:buSzPts val="2250"/>
              <a:buChar char="•"/>
            </a:pPr>
            <a:r>
              <a:rPr lang="en-CA"/>
              <a:t>BUT mostly OTJ Experience</a:t>
            </a:r>
            <a:endParaRPr/>
          </a:p>
        </p:txBody>
      </p:sp>
      <p:pic>
        <p:nvPicPr>
          <p:cNvPr id="604" name="Google Shape;604;g30770b7b94b_0_3"/>
          <p:cNvPicPr preferRelativeResize="0"/>
          <p:nvPr/>
        </p:nvPicPr>
        <p:blipFill rotWithShape="1">
          <a:blip r:embed="rId3">
            <a:alphaModFix/>
          </a:blip>
          <a:srcRect/>
          <a:stretch/>
        </p:blipFill>
        <p:spPr>
          <a:xfrm>
            <a:off x="7089699" y="2097223"/>
            <a:ext cx="4184252" cy="36940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30770b7b94b_0_10"/>
          <p:cNvSpPr txBox="1">
            <a:spLocks noGrp="1"/>
          </p:cNvSpPr>
          <p:nvPr>
            <p:ph type="title"/>
          </p:nvPr>
        </p:nvSpPr>
        <p:spPr>
          <a:xfrm>
            <a:off x="1141413" y="6606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Points of View</a:t>
            </a:r>
            <a:endParaRPr/>
          </a:p>
        </p:txBody>
      </p:sp>
      <p:sp>
        <p:nvSpPr>
          <p:cNvPr id="610" name="Google Shape;610;g30770b7b94b_0_10"/>
          <p:cNvSpPr txBox="1">
            <a:spLocks noGrp="1"/>
          </p:cNvSpPr>
          <p:nvPr>
            <p:ph type="body" idx="1"/>
          </p:nvPr>
        </p:nvSpPr>
        <p:spPr>
          <a:xfrm>
            <a:off x="1141413" y="1318399"/>
            <a:ext cx="10058100" cy="35418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SzPts val="2250"/>
              <a:buNone/>
            </a:pPr>
            <a:r>
              <a:rPr lang="en-CA"/>
              <a:t>Depending on where the official is positioned, players obstructing their view, or a “sneaky” player …. Officials may not observe the incident the same as others</a:t>
            </a:r>
            <a:endParaRPr/>
          </a:p>
          <a:p>
            <a:pPr marL="0" lvl="0" indent="0" algn="l" rtl="0">
              <a:lnSpc>
                <a:spcPct val="120000"/>
              </a:lnSpc>
              <a:spcBef>
                <a:spcPts val="1000"/>
              </a:spcBef>
              <a:spcAft>
                <a:spcPts val="0"/>
              </a:spcAft>
              <a:buSzPts val="2250"/>
              <a:buNone/>
            </a:pPr>
            <a:r>
              <a:rPr lang="en-CA"/>
              <a:t>Officials have to make decisions in a matter of micro-seconds</a:t>
            </a:r>
            <a:endParaRPr/>
          </a:p>
        </p:txBody>
      </p:sp>
      <p:pic>
        <p:nvPicPr>
          <p:cNvPr id="611" name="Google Shape;611;g30770b7b94b_0_10"/>
          <p:cNvPicPr preferRelativeResize="0"/>
          <p:nvPr/>
        </p:nvPicPr>
        <p:blipFill rotWithShape="1">
          <a:blip r:embed="rId3">
            <a:alphaModFix/>
          </a:blip>
          <a:srcRect/>
          <a:stretch/>
        </p:blipFill>
        <p:spPr>
          <a:xfrm>
            <a:off x="2408150" y="3280135"/>
            <a:ext cx="6872725" cy="21930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g30786a240e8_0_3"/>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Count the F’s</a:t>
            </a:r>
            <a:endParaRPr/>
          </a:p>
        </p:txBody>
      </p:sp>
      <p:sp>
        <p:nvSpPr>
          <p:cNvPr id="617" name="Google Shape;617;g30786a240e8_0_3"/>
          <p:cNvSpPr txBox="1">
            <a:spLocks noGrp="1"/>
          </p:cNvSpPr>
          <p:nvPr>
            <p:ph type="body" idx="1"/>
          </p:nvPr>
        </p:nvSpPr>
        <p:spPr>
          <a:xfrm>
            <a:off x="1141400" y="2249475"/>
            <a:ext cx="9906000" cy="1961700"/>
          </a:xfrm>
          <a:prstGeom prst="rect">
            <a:avLst/>
          </a:prstGeom>
          <a:noFill/>
          <a:ln>
            <a:noFill/>
          </a:ln>
        </p:spPr>
        <p:txBody>
          <a:bodyPr spcFirstLastPara="1" wrap="square" lIns="91425" tIns="45700" rIns="91425" bIns="45700" anchor="t" anchorCtr="0">
            <a:normAutofit/>
          </a:bodyPr>
          <a:lstStyle/>
          <a:p>
            <a:pPr marL="12700" lvl="0" indent="-12700" algn="ctr" rtl="0">
              <a:lnSpc>
                <a:spcPct val="115000"/>
              </a:lnSpc>
              <a:spcBef>
                <a:spcPts val="800"/>
              </a:spcBef>
              <a:spcAft>
                <a:spcPts val="0"/>
              </a:spcAft>
              <a:buClr>
                <a:schemeClr val="dk1"/>
              </a:buClr>
              <a:buSzPts val="1100"/>
              <a:buFont typeface="Arial"/>
              <a:buNone/>
            </a:pPr>
            <a:r>
              <a:rPr lang="en-CA" sz="2700">
                <a:latin typeface="Arial"/>
                <a:ea typeface="Arial"/>
                <a:cs typeface="Arial"/>
                <a:sym typeface="Arial"/>
              </a:rPr>
              <a:t>Finished files are the result of years of scientific study</a:t>
            </a:r>
            <a:endParaRPr sz="2700">
              <a:latin typeface="Arial"/>
              <a:ea typeface="Arial"/>
              <a:cs typeface="Arial"/>
              <a:sym typeface="Arial"/>
            </a:endParaRPr>
          </a:p>
          <a:p>
            <a:pPr marL="12700" lvl="0" indent="-12700" algn="ctr" rtl="0">
              <a:lnSpc>
                <a:spcPct val="115000"/>
              </a:lnSpc>
              <a:spcBef>
                <a:spcPts val="800"/>
              </a:spcBef>
              <a:spcAft>
                <a:spcPts val="0"/>
              </a:spcAft>
              <a:buClr>
                <a:schemeClr val="dk1"/>
              </a:buClr>
              <a:buSzPts val="1100"/>
              <a:buFont typeface="Arial"/>
              <a:buNone/>
            </a:pPr>
            <a:r>
              <a:rPr lang="en-CA" sz="2700">
                <a:latin typeface="Arial"/>
                <a:ea typeface="Arial"/>
                <a:cs typeface="Arial"/>
                <a:sym typeface="Arial"/>
              </a:rPr>
              <a:t>combined with the experience</a:t>
            </a:r>
            <a:endParaRPr sz="2700">
              <a:latin typeface="Arial"/>
              <a:ea typeface="Arial"/>
              <a:cs typeface="Arial"/>
              <a:sym typeface="Arial"/>
            </a:endParaRPr>
          </a:p>
          <a:p>
            <a:pPr marL="12700" lvl="0" indent="-12700" algn="ctr" rtl="0">
              <a:lnSpc>
                <a:spcPct val="115000"/>
              </a:lnSpc>
              <a:spcBef>
                <a:spcPts val="800"/>
              </a:spcBef>
              <a:spcAft>
                <a:spcPts val="0"/>
              </a:spcAft>
              <a:buClr>
                <a:schemeClr val="dk1"/>
              </a:buClr>
              <a:buSzPts val="1100"/>
              <a:buFont typeface="Arial"/>
              <a:buNone/>
            </a:pPr>
            <a:r>
              <a:rPr lang="en-CA" sz="2700">
                <a:latin typeface="Arial"/>
                <a:ea typeface="Arial"/>
                <a:cs typeface="Arial"/>
                <a:sym typeface="Arial"/>
              </a:rPr>
              <a:t>of years of counting flies</a:t>
            </a:r>
            <a:endParaRPr sz="2700">
              <a:solidFill>
                <a:schemeClr val="dk1"/>
              </a:solidFill>
              <a:latin typeface="Arial"/>
              <a:ea typeface="Arial"/>
              <a:cs typeface="Arial"/>
              <a:sym typeface="Arial"/>
            </a:endParaRPr>
          </a:p>
          <a:p>
            <a:pPr marL="0" lvl="0" indent="0" algn="l" rtl="0">
              <a:lnSpc>
                <a:spcPct val="120000"/>
              </a:lnSpc>
              <a:spcBef>
                <a:spcPts val="1000"/>
              </a:spcBef>
              <a:spcAft>
                <a:spcPts val="0"/>
              </a:spcAft>
              <a:buSzPts val="2250"/>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g3073c3525a6_0_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CA"/>
              <a:t>Have a Great Season!</a:t>
            </a:r>
            <a:endParaRPr/>
          </a:p>
        </p:txBody>
      </p:sp>
      <p:sp>
        <p:nvSpPr>
          <p:cNvPr id="623" name="Google Shape;623;g3073c3525a6_0_0"/>
          <p:cNvSpPr txBox="1">
            <a:spLocks noGrp="1"/>
          </p:cNvSpPr>
          <p:nvPr>
            <p:ph type="body" idx="1"/>
          </p:nvPr>
        </p:nvSpPr>
        <p:spPr>
          <a:xfrm>
            <a:off x="1141400" y="1853375"/>
            <a:ext cx="9802500" cy="45390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20000"/>
              </a:lnSpc>
              <a:spcBef>
                <a:spcPts val="1000"/>
              </a:spcBef>
              <a:spcAft>
                <a:spcPts val="0"/>
              </a:spcAft>
              <a:buSzPct val="120965"/>
              <a:buNone/>
            </a:pPr>
            <a:r>
              <a:rPr lang="en-CA"/>
              <a:t>It is ok to disagree BUT do it in a respectful way</a:t>
            </a:r>
            <a:endParaRPr/>
          </a:p>
          <a:p>
            <a:pPr marL="457200" lvl="0" indent="-350043" algn="l" rtl="0">
              <a:lnSpc>
                <a:spcPct val="120000"/>
              </a:lnSpc>
              <a:spcBef>
                <a:spcPts val="1000"/>
              </a:spcBef>
              <a:spcAft>
                <a:spcPts val="0"/>
              </a:spcAft>
              <a:buSzPct val="93750"/>
              <a:buChar char="-"/>
            </a:pPr>
            <a:r>
              <a:rPr lang="en-CA"/>
              <a:t>We don’t expect you will agree with ALL of our calls, but respect them</a:t>
            </a:r>
            <a:endParaRPr/>
          </a:p>
          <a:p>
            <a:pPr marL="0" lvl="0" indent="0" algn="l" rtl="0">
              <a:lnSpc>
                <a:spcPct val="120000"/>
              </a:lnSpc>
              <a:spcBef>
                <a:spcPts val="1000"/>
              </a:spcBef>
              <a:spcAft>
                <a:spcPts val="0"/>
              </a:spcAft>
              <a:buSzPct val="120965"/>
              <a:buNone/>
            </a:pPr>
            <a:r>
              <a:rPr lang="en-CA"/>
              <a:t>Officials DO NOT have to come to the bench to explain calls … Officials are trying to get games completed within the running time</a:t>
            </a:r>
            <a:endParaRPr/>
          </a:p>
          <a:p>
            <a:pPr marL="0" lvl="0" indent="0" algn="l" rtl="0">
              <a:lnSpc>
                <a:spcPct val="120000"/>
              </a:lnSpc>
              <a:spcBef>
                <a:spcPts val="1000"/>
              </a:spcBef>
              <a:spcAft>
                <a:spcPts val="0"/>
              </a:spcAft>
              <a:buSzPct val="120965"/>
              <a:buNone/>
            </a:pPr>
            <a:r>
              <a:rPr lang="en-CA"/>
              <a:t>Have FUN … it is a long season</a:t>
            </a:r>
            <a:endParaRPr/>
          </a:p>
          <a:p>
            <a:pPr marL="0" lvl="0" indent="0" algn="l" rtl="0">
              <a:lnSpc>
                <a:spcPct val="120000"/>
              </a:lnSpc>
              <a:spcBef>
                <a:spcPts val="1000"/>
              </a:spcBef>
              <a:spcAft>
                <a:spcPts val="0"/>
              </a:spcAft>
              <a:buSzPct val="120965"/>
              <a:buNone/>
            </a:pPr>
            <a:endParaRPr/>
          </a:p>
          <a:p>
            <a:pPr marL="0" lvl="0" indent="0" algn="l" rtl="0">
              <a:lnSpc>
                <a:spcPct val="120000"/>
              </a:lnSpc>
              <a:spcBef>
                <a:spcPts val="1000"/>
              </a:spcBef>
              <a:spcAft>
                <a:spcPts val="0"/>
              </a:spcAft>
              <a:buSzPct val="120965"/>
              <a:buNone/>
            </a:pPr>
            <a:r>
              <a:rPr lang="en-CA"/>
              <a:t>If you have comments or questions regarding CPMHA officiating, please do not hesitate to contact me:</a:t>
            </a:r>
            <a:endParaRPr/>
          </a:p>
          <a:p>
            <a:pPr marL="0" lvl="0" indent="0" algn="l" rtl="0">
              <a:lnSpc>
                <a:spcPct val="120000"/>
              </a:lnSpc>
              <a:spcBef>
                <a:spcPts val="1000"/>
              </a:spcBef>
              <a:spcAft>
                <a:spcPts val="0"/>
              </a:spcAft>
              <a:buSzPct val="120965"/>
              <a:buNone/>
            </a:pPr>
            <a:endParaRPr/>
          </a:p>
          <a:p>
            <a:pPr marL="0" lvl="0" indent="0" algn="ctr" rtl="0">
              <a:lnSpc>
                <a:spcPct val="120000"/>
              </a:lnSpc>
              <a:spcBef>
                <a:spcPts val="1000"/>
              </a:spcBef>
              <a:spcAft>
                <a:spcPts val="0"/>
              </a:spcAft>
              <a:buSzPct val="120965"/>
              <a:buNone/>
            </a:pPr>
            <a:r>
              <a:rPr lang="en-CA"/>
              <a:t>Ray Cronkwright</a:t>
            </a:r>
            <a:endParaRPr/>
          </a:p>
          <a:p>
            <a:pPr marL="0" lvl="0" indent="0" algn="ctr" rtl="0">
              <a:lnSpc>
                <a:spcPct val="120000"/>
              </a:lnSpc>
              <a:spcBef>
                <a:spcPts val="1000"/>
              </a:spcBef>
              <a:spcAft>
                <a:spcPts val="0"/>
              </a:spcAft>
              <a:buSzPct val="120965"/>
              <a:buNone/>
            </a:pPr>
            <a:r>
              <a:rPr lang="en-CA"/>
              <a:t>ref.chief@cpmha.ca</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29" name="Google Shape;629;p30"/>
          <p:cNvSpPr txBox="1">
            <a:spLocks noGrp="1"/>
          </p:cNvSpPr>
          <p:nvPr>
            <p:ph type="body" idx="1"/>
          </p:nvPr>
        </p:nvSpPr>
        <p:spPr>
          <a:xfrm>
            <a:off x="1141410" y="2249486"/>
            <a:ext cx="10246257" cy="3541714"/>
          </a:xfrm>
          <a:prstGeom prst="rect">
            <a:avLst/>
          </a:prstGeom>
          <a:noFill/>
          <a:ln>
            <a:noFill/>
          </a:ln>
        </p:spPr>
        <p:txBody>
          <a:bodyPr spcFirstLastPara="1" wrap="square" lIns="91425" tIns="45700" rIns="91425" bIns="45700" anchor="t" anchorCtr="0">
            <a:normAutofit lnSpcReduction="10000"/>
          </a:bodyPr>
          <a:lstStyle/>
          <a:p>
            <a:pPr marL="228600" lvl="0" indent="-200025" algn="l" rtl="0">
              <a:lnSpc>
                <a:spcPct val="120000"/>
              </a:lnSpc>
              <a:spcBef>
                <a:spcPts val="0"/>
              </a:spcBef>
              <a:spcAft>
                <a:spcPts val="0"/>
              </a:spcAft>
              <a:buClr>
                <a:schemeClr val="lt1"/>
              </a:buClr>
              <a:buSzPct val="125000"/>
              <a:buChar char="•"/>
            </a:pPr>
            <a:r>
              <a:rPr lang="en-CA"/>
              <a:t>Suspensions</a:t>
            </a:r>
            <a:endParaRPr/>
          </a:p>
          <a:p>
            <a:pPr marL="685800" lvl="1" indent="-200025" algn="l" rtl="0">
              <a:lnSpc>
                <a:spcPct val="120000"/>
              </a:lnSpc>
              <a:spcBef>
                <a:spcPts val="0"/>
              </a:spcBef>
              <a:spcAft>
                <a:spcPts val="0"/>
              </a:spcAft>
              <a:buSzPct val="150000"/>
              <a:buChar char="•"/>
            </a:pPr>
            <a:r>
              <a:rPr lang="en-CA"/>
              <a:t>Speak to you players about them. What are their thoughts, have they learned?  If not discuss your side.  Our goal is to reduce suspensions.</a:t>
            </a:r>
            <a:endParaRPr/>
          </a:p>
          <a:p>
            <a:pPr marL="228600" lvl="0" indent="-200025" algn="l" rtl="0">
              <a:lnSpc>
                <a:spcPct val="120000"/>
              </a:lnSpc>
              <a:spcBef>
                <a:spcPts val="0"/>
              </a:spcBef>
              <a:spcAft>
                <a:spcPts val="0"/>
              </a:spcAft>
              <a:buSzPct val="125000"/>
              <a:buChar char="•"/>
            </a:pPr>
            <a:r>
              <a:rPr lang="en-CA"/>
              <a:t>Hearings</a:t>
            </a:r>
            <a:endParaRPr/>
          </a:p>
          <a:p>
            <a:pPr marL="685800" lvl="1" indent="-200025" algn="l" rtl="0">
              <a:lnSpc>
                <a:spcPct val="120000"/>
              </a:lnSpc>
              <a:spcBef>
                <a:spcPts val="0"/>
              </a:spcBef>
              <a:spcAft>
                <a:spcPts val="0"/>
              </a:spcAft>
              <a:buSzPct val="150000"/>
              <a:buChar char="•"/>
            </a:pPr>
            <a:r>
              <a:rPr lang="en-CA"/>
              <a:t>Prepare your player for hearings, ensure they understand the process and have remorse for their actions. </a:t>
            </a:r>
            <a:endParaRPr/>
          </a:p>
          <a:p>
            <a:pPr marL="685800" lvl="1" indent="-200025" algn="l" rtl="0">
              <a:lnSpc>
                <a:spcPct val="120000"/>
              </a:lnSpc>
              <a:spcBef>
                <a:spcPts val="0"/>
              </a:spcBef>
              <a:spcAft>
                <a:spcPts val="0"/>
              </a:spcAft>
              <a:buSzPct val="150000"/>
              <a:buChar char="•"/>
            </a:pPr>
            <a:r>
              <a:rPr lang="en-CA"/>
              <a:t>Make sure parents and players know what to expect during the hearing</a:t>
            </a:r>
            <a:endParaRPr/>
          </a:p>
          <a:p>
            <a:pPr marL="228600" lvl="0" indent="-200025" algn="l" rtl="0">
              <a:lnSpc>
                <a:spcPct val="120000"/>
              </a:lnSpc>
              <a:spcBef>
                <a:spcPts val="0"/>
              </a:spcBef>
              <a:spcAft>
                <a:spcPts val="0"/>
              </a:spcAft>
              <a:buSzPct val="125000"/>
              <a:buChar char="•"/>
            </a:pPr>
            <a:endParaRPr/>
          </a:p>
          <a:p>
            <a:pPr marL="228600" lvl="0" indent="-200025" algn="l" rtl="0">
              <a:lnSpc>
                <a:spcPct val="120000"/>
              </a:lnSpc>
              <a:spcBef>
                <a:spcPts val="0"/>
              </a:spcBef>
              <a:spcAft>
                <a:spcPts val="0"/>
              </a:spcAft>
              <a:buSzPct val="125000"/>
              <a:buChar char="•"/>
            </a:pPr>
            <a:r>
              <a:rPr lang="en-CA"/>
              <a:t>Remaining suspension will be sent to Convenors</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36656d65b72_1_12"/>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35" name="Google Shape;635;g36656d65b72_1_12"/>
          <p:cNvSpPr txBox="1">
            <a:spLocks noGrp="1"/>
          </p:cNvSpPr>
          <p:nvPr>
            <p:ph type="body" idx="1"/>
          </p:nvPr>
        </p:nvSpPr>
        <p:spPr>
          <a:xfrm>
            <a:off x="1141435" y="1747686"/>
            <a:ext cx="10246200" cy="35418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SzPts val="3000"/>
              <a:buChar char="•"/>
            </a:pPr>
            <a:r>
              <a:rPr lang="en-CA"/>
              <a:t>Progressive Discipline – CPMHA Handbook</a:t>
            </a:r>
            <a:endParaRPr/>
          </a:p>
          <a:p>
            <a:pPr marL="914400" lvl="1" indent="-355600" algn="l" rtl="0">
              <a:spcBef>
                <a:spcPts val="0"/>
              </a:spcBef>
              <a:spcAft>
                <a:spcPts val="0"/>
              </a:spcAft>
              <a:buSzPts val="2000"/>
              <a:buChar char="•"/>
            </a:pPr>
            <a:r>
              <a:rPr lang="en-CA"/>
              <a:t>The guideline prioritizes positive reinforcement but includes a progressive discipline</a:t>
            </a:r>
            <a:endParaRPr/>
          </a:p>
          <a:p>
            <a:pPr marL="914400" lvl="0" indent="0" algn="l" rtl="0">
              <a:spcBef>
                <a:spcPts val="0"/>
              </a:spcBef>
              <a:spcAft>
                <a:spcPts val="0"/>
              </a:spcAft>
              <a:buNone/>
            </a:pPr>
            <a:r>
              <a:rPr lang="en-CA" sz="2000"/>
              <a:t>structure when necessary.</a:t>
            </a:r>
            <a:endParaRPr sz="2000"/>
          </a:p>
          <a:p>
            <a:pPr marL="914400" lvl="1" indent="-355600" algn="l" rtl="0">
              <a:spcBef>
                <a:spcPts val="0"/>
              </a:spcBef>
              <a:spcAft>
                <a:spcPts val="0"/>
              </a:spcAft>
              <a:buSzPts val="2000"/>
              <a:buChar char="•"/>
            </a:pPr>
            <a:r>
              <a:rPr lang="en-CA"/>
              <a:t>Discipline is dealt with individually and can carry over from one season to the next.</a:t>
            </a:r>
            <a:endParaRPr/>
          </a:p>
          <a:p>
            <a:pPr marL="914400" lvl="1" indent="-355600" algn="l" rtl="0">
              <a:spcBef>
                <a:spcPts val="0"/>
              </a:spcBef>
              <a:spcAft>
                <a:spcPts val="0"/>
              </a:spcAft>
              <a:buSzPts val="2000"/>
              <a:buChar char="•"/>
            </a:pPr>
            <a:r>
              <a:rPr lang="en-CA"/>
              <a:t>The document covers offenses related to both players and team officials (coaches and executive)</a:t>
            </a:r>
            <a:endParaRPr/>
          </a:p>
          <a:p>
            <a:pPr marL="914400" lvl="1" indent="-355600" algn="l" rtl="0">
              <a:spcBef>
                <a:spcPts val="0"/>
              </a:spcBef>
              <a:spcAft>
                <a:spcPts val="0"/>
              </a:spcAft>
              <a:buSzPts val="2000"/>
              <a:buChar char="•"/>
            </a:pPr>
            <a:r>
              <a:rPr lang="en-CA"/>
              <a:t>The progressive discipline approach is a guideline only. CPMHA reserves the right to</a:t>
            </a:r>
            <a:endParaRPr/>
          </a:p>
          <a:p>
            <a:pPr marL="914400" lvl="0" indent="0" algn="l" rtl="0">
              <a:spcBef>
                <a:spcPts val="0"/>
              </a:spcBef>
              <a:spcAft>
                <a:spcPts val="0"/>
              </a:spcAft>
              <a:buNone/>
            </a:pPr>
            <a:r>
              <a:rPr lang="en-CA" sz="2000"/>
              <a:t>increase or decrease consequences based on the severity of the offence.</a:t>
            </a:r>
            <a:endParaRPr sz="2000"/>
          </a:p>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g36656d65b72_1_17"/>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41" name="Google Shape;641;g36656d65b72_1_17"/>
          <p:cNvSpPr txBox="1">
            <a:spLocks noGrp="1"/>
          </p:cNvSpPr>
          <p:nvPr>
            <p:ph type="body" idx="1"/>
          </p:nvPr>
        </p:nvSpPr>
        <p:spPr>
          <a:xfrm>
            <a:off x="1141435" y="1816561"/>
            <a:ext cx="10246200" cy="3541800"/>
          </a:xfrm>
          <a:prstGeom prst="rect">
            <a:avLst/>
          </a:prstGeom>
          <a:noFill/>
          <a:ln>
            <a:noFill/>
          </a:ln>
        </p:spPr>
        <p:txBody>
          <a:bodyPr spcFirstLastPara="1" wrap="square" lIns="91425" tIns="45700" rIns="91425" bIns="45700" anchor="t" anchorCtr="0">
            <a:normAutofit fontScale="92500" lnSpcReduction="10000"/>
          </a:bodyPr>
          <a:lstStyle/>
          <a:p>
            <a:pPr marL="457200" lvl="0" indent="-404812" algn="l" rtl="0">
              <a:spcBef>
                <a:spcPts val="0"/>
              </a:spcBef>
              <a:spcAft>
                <a:spcPts val="0"/>
              </a:spcAft>
              <a:buSzPct val="125000"/>
              <a:buChar char="•"/>
            </a:pPr>
            <a:r>
              <a:rPr lang="en-CA"/>
              <a:t>Type 1 Offense (Minor Transgressions)</a:t>
            </a:r>
            <a:endParaRPr/>
          </a:p>
          <a:p>
            <a:pPr marL="457200" lvl="0" indent="-322580" algn="l" rtl="0">
              <a:spcBef>
                <a:spcPts val="0"/>
              </a:spcBef>
              <a:spcAft>
                <a:spcPts val="0"/>
              </a:spcAft>
              <a:buSzPct val="100000"/>
              <a:buChar char="•"/>
            </a:pPr>
            <a:r>
              <a:rPr lang="en-CA" sz="1600"/>
              <a:t>Examples: Messing up the dressing room, inappropriate language, disrespectful behavior, poor sportsmanship, excessive horseplay, hindering participation etc.</a:t>
            </a:r>
            <a:endParaRPr sz="1600"/>
          </a:p>
          <a:p>
            <a:pPr marL="457200" lvl="0" indent="-340201" algn="l" rtl="0">
              <a:spcBef>
                <a:spcPts val="0"/>
              </a:spcBef>
              <a:spcAft>
                <a:spcPts val="0"/>
              </a:spcAft>
              <a:buSzPct val="100000"/>
              <a:buChar char="•"/>
            </a:pPr>
            <a:r>
              <a:rPr lang="en-CA" sz="1900"/>
              <a:t>Consequences:</a:t>
            </a:r>
            <a:endParaRPr sz="1900"/>
          </a:p>
          <a:p>
            <a:pPr marL="914400" lvl="1" indent="-340201" algn="l" rtl="0">
              <a:spcBef>
                <a:spcPts val="0"/>
              </a:spcBef>
              <a:spcAft>
                <a:spcPts val="0"/>
              </a:spcAft>
              <a:buSzPct val="100000"/>
              <a:buChar char="•"/>
            </a:pPr>
            <a:r>
              <a:rPr lang="en-CA" sz="1900"/>
              <a:t>First offense: Spoken to (two team officials) &amp; documented, parent/guardian informed.</a:t>
            </a:r>
            <a:endParaRPr sz="1900"/>
          </a:p>
          <a:p>
            <a:pPr marL="914400" lvl="1" indent="-340201" algn="l" rtl="0">
              <a:spcBef>
                <a:spcPts val="0"/>
              </a:spcBef>
              <a:spcAft>
                <a:spcPts val="0"/>
              </a:spcAft>
              <a:buSzPct val="100000"/>
              <a:buChar char="•"/>
            </a:pPr>
            <a:r>
              <a:rPr lang="en-CA" sz="1900"/>
              <a:t>Second offense: One period or practice time removal, consultation with level Convenor and Risk and Safety Director.</a:t>
            </a:r>
            <a:endParaRPr sz="1900"/>
          </a:p>
          <a:p>
            <a:pPr marL="914400" lvl="1" indent="-340201" algn="l" rtl="0">
              <a:spcBef>
                <a:spcPts val="0"/>
              </a:spcBef>
              <a:spcAft>
                <a:spcPts val="0"/>
              </a:spcAft>
              <a:buSzPct val="100000"/>
              <a:buChar char="•"/>
            </a:pPr>
            <a:r>
              <a:rPr lang="en-CA" sz="1900"/>
              <a:t>Third offense: Multiple periods/game missed, internal hearing with Convenor, and Risk and Safety Director.</a:t>
            </a:r>
            <a:endParaRPr sz="1900"/>
          </a:p>
          <a:p>
            <a:pPr marL="914400" lvl="1" indent="-340201" algn="l" rtl="0">
              <a:spcBef>
                <a:spcPts val="0"/>
              </a:spcBef>
              <a:spcAft>
                <a:spcPts val="0"/>
              </a:spcAft>
              <a:buSzPct val="100000"/>
              <a:buChar char="•"/>
            </a:pPr>
            <a:r>
              <a:rPr lang="en-CA" sz="1900"/>
              <a:t>Fourth offense: Dismissal from ice, internal hearing with Convenor, President, Vice President, and Risk and Safety Director.</a:t>
            </a:r>
            <a:endParaRPr sz="1900"/>
          </a:p>
          <a:p>
            <a:pPr marL="0" lvl="0" indent="0" algn="l" rtl="0">
              <a:lnSpc>
                <a:spcPct val="120000"/>
              </a:lnSpc>
              <a:spcBef>
                <a:spcPts val="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6656d65b72_1_24"/>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47" name="Google Shape;647;g36656d65b72_1_24"/>
          <p:cNvSpPr txBox="1">
            <a:spLocks noGrp="1"/>
          </p:cNvSpPr>
          <p:nvPr>
            <p:ph type="body" idx="1"/>
          </p:nvPr>
        </p:nvSpPr>
        <p:spPr>
          <a:xfrm>
            <a:off x="1141435" y="1846061"/>
            <a:ext cx="10246200" cy="3541800"/>
          </a:xfrm>
          <a:prstGeom prst="rect">
            <a:avLst/>
          </a:prstGeom>
          <a:noFill/>
          <a:ln>
            <a:noFill/>
          </a:ln>
        </p:spPr>
        <p:txBody>
          <a:bodyPr spcFirstLastPara="1" wrap="square" lIns="91425" tIns="45700" rIns="91425" bIns="45700" anchor="t" anchorCtr="0">
            <a:normAutofit/>
          </a:bodyPr>
          <a:lstStyle/>
          <a:p>
            <a:pPr marL="457200" lvl="0" indent="-419100" algn="l" rtl="0">
              <a:spcBef>
                <a:spcPts val="0"/>
              </a:spcBef>
              <a:spcAft>
                <a:spcPts val="0"/>
              </a:spcAft>
              <a:buSzPts val="3000"/>
              <a:buChar char="•"/>
            </a:pPr>
            <a:r>
              <a:rPr lang="en-CA"/>
              <a:t>Type 2 Offense (Major Transgressions)</a:t>
            </a:r>
            <a:endParaRPr/>
          </a:p>
          <a:p>
            <a:pPr marL="914400" lvl="1" indent="-323850" algn="l" rtl="0">
              <a:spcBef>
                <a:spcPts val="0"/>
              </a:spcBef>
              <a:spcAft>
                <a:spcPts val="0"/>
              </a:spcAft>
              <a:buSzPts val="1500"/>
              <a:buChar char="•"/>
            </a:pPr>
            <a:r>
              <a:rPr lang="en-CA" sz="1500"/>
              <a:t>Examples: Fighting, insubordination, etc.</a:t>
            </a:r>
            <a:endParaRPr sz="1500"/>
          </a:p>
          <a:p>
            <a:pPr marL="914400" lvl="1" indent="-323850" algn="l" rtl="0">
              <a:spcBef>
                <a:spcPts val="0"/>
              </a:spcBef>
              <a:spcAft>
                <a:spcPts val="0"/>
              </a:spcAft>
              <a:buSzPts val="1500"/>
              <a:buChar char="•"/>
            </a:pPr>
            <a:r>
              <a:rPr lang="en-CA" sz="1500"/>
              <a:t>Consequences:</a:t>
            </a:r>
            <a:endParaRPr sz="1500"/>
          </a:p>
          <a:p>
            <a:pPr marL="1371600" lvl="2" indent="-323850" algn="l" rtl="0">
              <a:spcBef>
                <a:spcPts val="0"/>
              </a:spcBef>
              <a:spcAft>
                <a:spcPts val="0"/>
              </a:spcAft>
              <a:buSzPts val="1500"/>
              <a:buChar char="•"/>
            </a:pPr>
            <a:r>
              <a:rPr lang="en-CA" sz="1500"/>
              <a:t>First offense: Dismissal from ice, player will sit for one period during game time, consultation with Convenor, Risk and Safety and parents.</a:t>
            </a:r>
            <a:endParaRPr sz="1500"/>
          </a:p>
          <a:p>
            <a:pPr marL="1371600" lvl="2" indent="-323850" algn="l" rtl="0">
              <a:spcBef>
                <a:spcPts val="0"/>
              </a:spcBef>
              <a:spcAft>
                <a:spcPts val="0"/>
              </a:spcAft>
              <a:buSzPts val="1500"/>
              <a:buChar char="•"/>
            </a:pPr>
            <a:r>
              <a:rPr lang="en-CA" sz="1500"/>
              <a:t>Second offense: Dismissal from ice, player will sit for multiple periods/game, internal hearing with Convenor and Safety Director.</a:t>
            </a:r>
            <a:endParaRPr sz="1500"/>
          </a:p>
          <a:p>
            <a:pPr marL="1371600" lvl="2" indent="-323850" algn="l" rtl="0">
              <a:spcBef>
                <a:spcPts val="0"/>
              </a:spcBef>
              <a:spcAft>
                <a:spcPts val="0"/>
              </a:spcAft>
              <a:buSzPts val="1500"/>
              <a:buChar char="•"/>
            </a:pPr>
            <a:r>
              <a:rPr lang="en-CA" sz="1500"/>
              <a:t>Third offense: Dismissal from ice, internal hearing with Convenor, President, Vice President, and Risk and Safety Director.</a:t>
            </a:r>
            <a:endParaRPr sz="1500"/>
          </a:p>
          <a:p>
            <a:pPr marL="1371600" lvl="2" indent="-323850" algn="l" rtl="0">
              <a:spcBef>
                <a:spcPts val="0"/>
              </a:spcBef>
              <a:spcAft>
                <a:spcPts val="0"/>
              </a:spcAft>
              <a:buSzPts val="1500"/>
              <a:buChar char="•"/>
            </a:pPr>
            <a:r>
              <a:rPr lang="en-CA" sz="1500"/>
              <a:t>Fourth offense: Removal from the association.</a:t>
            </a:r>
            <a:endParaRPr sz="1500"/>
          </a:p>
          <a:p>
            <a:pPr marL="0" lvl="0" indent="0" algn="l" rtl="0">
              <a:lnSpc>
                <a:spcPct val="120000"/>
              </a:lnSpc>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6"/>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Manager - Roles and Responsibilities</a:t>
            </a:r>
            <a:br>
              <a:rPr lang="en-CA"/>
            </a:br>
            <a:endParaRPr/>
          </a:p>
        </p:txBody>
      </p:sp>
      <p:sp>
        <p:nvSpPr>
          <p:cNvPr id="278" name="Google Shape;278;p66"/>
          <p:cNvSpPr txBox="1">
            <a:spLocks noGrp="1"/>
          </p:cNvSpPr>
          <p:nvPr>
            <p:ph type="body" idx="1"/>
          </p:nvPr>
        </p:nvSpPr>
        <p:spPr>
          <a:xfrm>
            <a:off x="1319450" y="1811472"/>
            <a:ext cx="9190500" cy="4424100"/>
          </a:xfrm>
          <a:prstGeom prst="rect">
            <a:avLst/>
          </a:prstGeom>
          <a:noFill/>
          <a:ln>
            <a:noFill/>
          </a:ln>
        </p:spPr>
        <p:txBody>
          <a:bodyPr spcFirstLastPara="1" wrap="square" lIns="91425" tIns="45700" rIns="91425" bIns="45700" anchor="t" anchorCtr="0">
            <a:normAutofit fontScale="85000" lnSpcReduction="10000"/>
          </a:bodyPr>
          <a:lstStyle/>
          <a:p>
            <a:pPr marL="571500" lvl="0" indent="-342900" algn="l" rtl="0">
              <a:lnSpc>
                <a:spcPct val="120000"/>
              </a:lnSpc>
              <a:spcBef>
                <a:spcPts val="1000"/>
              </a:spcBef>
              <a:spcAft>
                <a:spcPts val="0"/>
              </a:spcAft>
              <a:buSzPct val="101333"/>
              <a:buChar char="•"/>
            </a:pPr>
            <a:r>
              <a:rPr lang="en-CA"/>
              <a:t>Attend the LCMHL Mandatory Coaches and Managers Meeting (October 14).</a:t>
            </a:r>
            <a:endParaRPr/>
          </a:p>
          <a:p>
            <a:pPr marL="571500" lvl="0" indent="-342900" algn="l" rtl="0">
              <a:lnSpc>
                <a:spcPct val="120000"/>
              </a:lnSpc>
              <a:spcBef>
                <a:spcPts val="1000"/>
              </a:spcBef>
              <a:spcAft>
                <a:spcPts val="0"/>
              </a:spcAft>
              <a:buSzPct val="101333"/>
              <a:buChar char="•"/>
            </a:pPr>
            <a:r>
              <a:rPr lang="en-CA"/>
              <a:t>The Team Manager is responsible for the administration and organization of the team, working closely with the Head Coach and the level Convenor. It is CPMHA policy that the Head Coach and Manager cannot be members of the same family.</a:t>
            </a:r>
            <a:endParaRPr/>
          </a:p>
          <a:p>
            <a:pPr marL="571500" lvl="0" indent="-342900" algn="l" rtl="0">
              <a:lnSpc>
                <a:spcPct val="120000"/>
              </a:lnSpc>
              <a:spcBef>
                <a:spcPts val="1000"/>
              </a:spcBef>
              <a:spcAft>
                <a:spcPts val="0"/>
              </a:spcAft>
              <a:buSzPct val="101333"/>
              <a:buChar char="•"/>
            </a:pPr>
            <a:r>
              <a:rPr lang="en-CA"/>
              <a:t>The Team Manager’s key responsibilities include:</a:t>
            </a:r>
            <a:endParaRPr/>
          </a:p>
          <a:p>
            <a:pPr marL="571500" lvl="0" indent="-342900" algn="l" rtl="0">
              <a:lnSpc>
                <a:spcPct val="120000"/>
              </a:lnSpc>
              <a:spcBef>
                <a:spcPts val="1000"/>
              </a:spcBef>
              <a:spcAft>
                <a:spcPts val="0"/>
              </a:spcAft>
              <a:buSzPct val="101333"/>
              <a:buChar char="•"/>
            </a:pPr>
            <a:r>
              <a:rPr lang="en-CA"/>
              <a:t>Coordinating a meeting at the beginning of the season to welcome parents and encourage input and participation; coordinating additional parent meetings in a timely fashion as necessary to discuss issues as they arise</a:t>
            </a:r>
            <a:endParaRPr/>
          </a:p>
          <a:p>
            <a:pPr marL="571500" lvl="0" indent="-342900" algn="l" rtl="0">
              <a:lnSpc>
                <a:spcPct val="120000"/>
              </a:lnSpc>
              <a:spcBef>
                <a:spcPts val="1000"/>
              </a:spcBef>
              <a:spcAft>
                <a:spcPts val="0"/>
              </a:spcAft>
              <a:buSzPct val="101333"/>
              <a:buChar char="•"/>
            </a:pPr>
            <a:r>
              <a:rPr lang="en-CA"/>
              <a:t>Keeping an up-to-date official team roster, including all players and coaching staff, which should be maintained in a team binder, rosters can be obtained from the level Convenor.</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36656d65b72_1_30"/>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53" name="Google Shape;653;g36656d65b72_1_30"/>
          <p:cNvSpPr txBox="1">
            <a:spLocks noGrp="1"/>
          </p:cNvSpPr>
          <p:nvPr>
            <p:ph type="body" idx="1"/>
          </p:nvPr>
        </p:nvSpPr>
        <p:spPr>
          <a:xfrm>
            <a:off x="1141435" y="1846061"/>
            <a:ext cx="10246200" cy="3541800"/>
          </a:xfrm>
          <a:prstGeom prst="rect">
            <a:avLst/>
          </a:prstGeom>
          <a:noFill/>
          <a:ln>
            <a:noFill/>
          </a:ln>
        </p:spPr>
        <p:txBody>
          <a:bodyPr spcFirstLastPara="1" wrap="square" lIns="91425" tIns="45700" rIns="91425" bIns="45700" anchor="t" anchorCtr="0">
            <a:normAutofit fontScale="62500" lnSpcReduction="20000"/>
          </a:bodyPr>
          <a:lstStyle/>
          <a:p>
            <a:pPr marL="457200" lvl="0" indent="-355282" algn="l" rtl="0">
              <a:spcBef>
                <a:spcPts val="0"/>
              </a:spcBef>
              <a:spcAft>
                <a:spcPts val="0"/>
              </a:spcAft>
              <a:buSzPct val="100000"/>
              <a:buChar char="•"/>
            </a:pPr>
            <a:r>
              <a:rPr lang="en-CA" sz="2850"/>
              <a:t>Type 3 Offense (Serious Offenses)</a:t>
            </a:r>
            <a:endParaRPr sz="2850"/>
          </a:p>
          <a:p>
            <a:pPr marL="914400" lvl="1" indent="-335280" algn="l" rtl="0">
              <a:spcBef>
                <a:spcPts val="0"/>
              </a:spcBef>
              <a:spcAft>
                <a:spcPts val="0"/>
              </a:spcAft>
              <a:buSzPct val="100000"/>
              <a:buChar char="•"/>
            </a:pPr>
            <a:r>
              <a:rPr lang="en-CA" sz="2400"/>
              <a:t>Drugs/Alcohol:</a:t>
            </a:r>
            <a:endParaRPr sz="2400"/>
          </a:p>
          <a:p>
            <a:pPr marL="1371600" lvl="2" indent="-335280" algn="l" rtl="0">
              <a:spcBef>
                <a:spcPts val="0"/>
              </a:spcBef>
              <a:spcAft>
                <a:spcPts val="0"/>
              </a:spcAft>
              <a:buSzPct val="100000"/>
              <a:buChar char="•"/>
            </a:pPr>
            <a:r>
              <a:rPr lang="en-CA" sz="2400"/>
              <a:t>First offense: Dismissal from ice, 1-month suspension, meeting with Convenor, President, Vice President, and Risk and Safety Director.</a:t>
            </a:r>
            <a:endParaRPr sz="2400"/>
          </a:p>
          <a:p>
            <a:pPr marL="1371600" lvl="2" indent="-335280" algn="l" rtl="0">
              <a:spcBef>
                <a:spcPts val="0"/>
              </a:spcBef>
              <a:spcAft>
                <a:spcPts val="0"/>
              </a:spcAft>
              <a:buSzPct val="100000"/>
              <a:buChar char="•"/>
            </a:pPr>
            <a:r>
              <a:rPr lang="en-CA" sz="2400"/>
              <a:t>Second offense: Dismissal from ice, 1-year suspension, internal hearing with Risk and Safety Director.</a:t>
            </a:r>
            <a:endParaRPr sz="2400"/>
          </a:p>
          <a:p>
            <a:pPr marL="1371600" lvl="2" indent="-335280" algn="l" rtl="0">
              <a:spcBef>
                <a:spcPts val="0"/>
              </a:spcBef>
              <a:spcAft>
                <a:spcPts val="0"/>
              </a:spcAft>
              <a:buSzPct val="100000"/>
              <a:buChar char="•"/>
            </a:pPr>
            <a:r>
              <a:rPr lang="en-CA" sz="2400"/>
              <a:t>Third offense: Permanent ban from CPMHA.</a:t>
            </a:r>
            <a:endParaRPr sz="2400"/>
          </a:p>
          <a:p>
            <a:pPr marL="914400" lvl="1" indent="-335280" algn="l" rtl="0">
              <a:spcBef>
                <a:spcPts val="0"/>
              </a:spcBef>
              <a:spcAft>
                <a:spcPts val="0"/>
              </a:spcAft>
              <a:buSzPct val="100000"/>
              <a:buChar char="•"/>
            </a:pPr>
            <a:r>
              <a:rPr lang="en-CA" sz="2400"/>
              <a:t>Theft:</a:t>
            </a:r>
            <a:endParaRPr sz="2400"/>
          </a:p>
          <a:p>
            <a:pPr marL="1371600" lvl="2" indent="-335280" algn="l" rtl="0">
              <a:spcBef>
                <a:spcPts val="0"/>
              </a:spcBef>
              <a:spcAft>
                <a:spcPts val="0"/>
              </a:spcAft>
              <a:buSzPct val="100000"/>
              <a:buChar char="•"/>
            </a:pPr>
            <a:r>
              <a:rPr lang="en-CA" sz="2400"/>
              <a:t>First offense: Dismissal from ice, 1-month suspension, meeting with Convenor, President, Vice President, and Risk and Safety Director.</a:t>
            </a:r>
            <a:endParaRPr sz="2400"/>
          </a:p>
          <a:p>
            <a:pPr marL="1371600" lvl="2" indent="-335280" algn="l" rtl="0">
              <a:spcBef>
                <a:spcPts val="0"/>
              </a:spcBef>
              <a:spcAft>
                <a:spcPts val="0"/>
              </a:spcAft>
              <a:buSzPct val="100000"/>
              <a:buChar char="•"/>
            </a:pPr>
            <a:r>
              <a:rPr lang="en-CA" sz="2400"/>
              <a:t>Second offense: Dismissal from ice, 1-year suspension, internal hearing with Risk and Safety Director.</a:t>
            </a:r>
            <a:endParaRPr sz="2400"/>
          </a:p>
          <a:p>
            <a:pPr marL="1371600" lvl="2" indent="-335280" algn="l" rtl="0">
              <a:spcBef>
                <a:spcPts val="0"/>
              </a:spcBef>
              <a:spcAft>
                <a:spcPts val="0"/>
              </a:spcAft>
              <a:buSzPct val="100000"/>
              <a:buChar char="•"/>
            </a:pPr>
            <a:r>
              <a:rPr lang="en-CA" sz="2400"/>
              <a:t>Third offense: Permanent ban from CPMHA. Reinstatement requires reimbursement of stolen items and a personal apology.</a:t>
            </a:r>
            <a:endParaRPr sz="2400"/>
          </a:p>
          <a:p>
            <a:pPr marL="0" lvl="0" indent="0" algn="l" rtl="0">
              <a:lnSpc>
                <a:spcPct val="120000"/>
              </a:lnSpc>
              <a:spcBef>
                <a:spcPts val="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36656d65b72_1_37"/>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RISK &amp; SAFETY</a:t>
            </a:r>
            <a:endParaRPr/>
          </a:p>
        </p:txBody>
      </p:sp>
      <p:sp>
        <p:nvSpPr>
          <p:cNvPr id="659" name="Google Shape;659;g36656d65b72_1_37"/>
          <p:cNvSpPr txBox="1">
            <a:spLocks noGrp="1"/>
          </p:cNvSpPr>
          <p:nvPr>
            <p:ph type="body" idx="1"/>
          </p:nvPr>
        </p:nvSpPr>
        <p:spPr>
          <a:xfrm>
            <a:off x="1141425" y="1846050"/>
            <a:ext cx="10246200" cy="4313400"/>
          </a:xfrm>
          <a:prstGeom prst="rect">
            <a:avLst/>
          </a:prstGeom>
          <a:noFill/>
          <a:ln>
            <a:noFill/>
          </a:ln>
        </p:spPr>
        <p:txBody>
          <a:bodyPr spcFirstLastPara="1" wrap="square" lIns="91425" tIns="45700" rIns="91425" bIns="45700" anchor="t" anchorCtr="0">
            <a:normAutofit fontScale="85000" lnSpcReduction="10000"/>
          </a:bodyPr>
          <a:lstStyle/>
          <a:p>
            <a:pPr marL="457200" lvl="0" indent="-390525" algn="l" rtl="0">
              <a:spcBef>
                <a:spcPts val="0"/>
              </a:spcBef>
              <a:spcAft>
                <a:spcPts val="0"/>
              </a:spcAft>
              <a:buSzPct val="125000"/>
              <a:buChar char="•"/>
            </a:pPr>
            <a:r>
              <a:rPr lang="en-CA"/>
              <a:t>Type 3 Offense (Serious Offenses)</a:t>
            </a:r>
            <a:endParaRPr/>
          </a:p>
          <a:p>
            <a:pPr marL="914400" lvl="1" indent="-331152" algn="l" rtl="0">
              <a:spcBef>
                <a:spcPts val="0"/>
              </a:spcBef>
              <a:spcAft>
                <a:spcPts val="0"/>
              </a:spcAft>
              <a:buSzPct val="100000"/>
              <a:buChar char="•"/>
            </a:pPr>
            <a:r>
              <a:rPr lang="en-CA" sz="1900"/>
              <a:t>Vandalism:</a:t>
            </a:r>
            <a:endParaRPr sz="1900"/>
          </a:p>
          <a:p>
            <a:pPr marL="1371600" lvl="2" indent="-331152" algn="l" rtl="0">
              <a:spcBef>
                <a:spcPts val="0"/>
              </a:spcBef>
              <a:spcAft>
                <a:spcPts val="0"/>
              </a:spcAft>
              <a:buSzPct val="100000"/>
              <a:buChar char="•"/>
            </a:pPr>
            <a:r>
              <a:rPr lang="en-CA" sz="1900"/>
              <a:t>First offense: Dismissal from ice, 1-month suspension, meeting with Convenor, President, Vice President, and Risk and Safety Director.</a:t>
            </a:r>
            <a:endParaRPr sz="1900"/>
          </a:p>
          <a:p>
            <a:pPr marL="1371600" lvl="2" indent="-331152" algn="l" rtl="0">
              <a:spcBef>
                <a:spcPts val="0"/>
              </a:spcBef>
              <a:spcAft>
                <a:spcPts val="0"/>
              </a:spcAft>
              <a:buSzPct val="100000"/>
              <a:buChar char="•"/>
            </a:pPr>
            <a:r>
              <a:rPr lang="en-CA" sz="1900"/>
              <a:t>Second offense: Dismissal from ice, 1-year suspension, internal hearing with Risk and Safety Director.</a:t>
            </a:r>
            <a:endParaRPr sz="1900"/>
          </a:p>
          <a:p>
            <a:pPr marL="1371600" lvl="2" indent="-331152" algn="l" rtl="0">
              <a:spcBef>
                <a:spcPts val="0"/>
              </a:spcBef>
              <a:spcAft>
                <a:spcPts val="0"/>
              </a:spcAft>
              <a:buSzPct val="100000"/>
              <a:buChar char="•"/>
            </a:pPr>
            <a:r>
              <a:rPr lang="en-CA" sz="1900"/>
              <a:t>Third offense: Permanent ban from CPMHA.</a:t>
            </a:r>
            <a:endParaRPr sz="1900"/>
          </a:p>
          <a:p>
            <a:pPr marL="914400" lvl="1" indent="-331152" algn="l" rtl="0">
              <a:spcBef>
                <a:spcPts val="0"/>
              </a:spcBef>
              <a:spcAft>
                <a:spcPts val="0"/>
              </a:spcAft>
              <a:buSzPct val="100000"/>
              <a:buChar char="•"/>
            </a:pPr>
            <a:r>
              <a:rPr lang="en-CA" sz="1900"/>
              <a:t>Abuse, Bullying, and Harassment:</a:t>
            </a:r>
            <a:endParaRPr sz="1900"/>
          </a:p>
          <a:p>
            <a:pPr marL="1371600" lvl="2" indent="-331152" algn="l" rtl="0">
              <a:spcBef>
                <a:spcPts val="0"/>
              </a:spcBef>
              <a:spcAft>
                <a:spcPts val="0"/>
              </a:spcAft>
              <a:buSzPct val="100000"/>
              <a:buChar char="•"/>
            </a:pPr>
            <a:r>
              <a:rPr lang="en-CA" sz="1900"/>
              <a:t>Incident reports will be filed with HEO. Sanctions will be determined by HEO, considering the severity of the offense and any past discipline.</a:t>
            </a:r>
            <a:endParaRPr sz="1900"/>
          </a:p>
          <a:p>
            <a:pPr marL="1371600" lvl="2" indent="-331152" algn="l" rtl="0">
              <a:spcBef>
                <a:spcPts val="0"/>
              </a:spcBef>
              <a:spcAft>
                <a:spcPts val="0"/>
              </a:spcAft>
              <a:buSzPct val="100000"/>
              <a:buChar char="•"/>
            </a:pPr>
            <a:r>
              <a:rPr lang="en-CA" sz="1900"/>
              <a:t>Progressive discipline is not mandatory in cases of abuse, bullying, or harassment; a single offense can lead to significant sanctions.</a:t>
            </a:r>
            <a:endParaRPr sz="1900"/>
          </a:p>
          <a:p>
            <a:pPr marL="914400" lvl="0" indent="0" algn="l" rtl="0">
              <a:spcBef>
                <a:spcPts val="0"/>
              </a:spcBef>
              <a:spcAft>
                <a:spcPts val="0"/>
              </a:spcAft>
              <a:buNone/>
            </a:pPr>
            <a:endParaRPr sz="1750"/>
          </a:p>
          <a:p>
            <a:pPr marL="0" lvl="0" indent="0" algn="l" rtl="0">
              <a:spcBef>
                <a:spcPts val="0"/>
              </a:spcBef>
              <a:spcAft>
                <a:spcPts val="0"/>
              </a:spcAft>
              <a:buClr>
                <a:schemeClr val="dk1"/>
              </a:buClr>
              <a:buSzPct val="73333"/>
              <a:buFont typeface="Arial"/>
              <a:buNone/>
            </a:pPr>
            <a:r>
              <a:rPr lang="en-CA" sz="1500"/>
              <a:t>Additional Notes:</a:t>
            </a:r>
            <a:endParaRPr sz="1500"/>
          </a:p>
          <a:p>
            <a:pPr marL="0" lvl="0" indent="0" algn="l" rtl="0">
              <a:spcBef>
                <a:spcPts val="0"/>
              </a:spcBef>
              <a:spcAft>
                <a:spcPts val="0"/>
              </a:spcAft>
              <a:buClr>
                <a:schemeClr val="dk1"/>
              </a:buClr>
              <a:buSzPct val="73333"/>
              <a:buFont typeface="Arial"/>
              <a:buNone/>
            </a:pPr>
            <a:r>
              <a:rPr lang="en-CA" sz="1500"/>
              <a:t>• Any damage caused by players, coaches, officials, or parents (including vandalism or theft) will result in the recovery of costs from the responsible party.</a:t>
            </a:r>
            <a:endParaRPr sz="1500"/>
          </a:p>
          <a:p>
            <a:pPr marL="0" lvl="0" indent="0" algn="l" rtl="0">
              <a:spcBef>
                <a:spcPts val="0"/>
              </a:spcBef>
              <a:spcAft>
                <a:spcPts val="0"/>
              </a:spcAft>
              <a:buClr>
                <a:schemeClr val="dk1"/>
              </a:buClr>
              <a:buSzPct val="73333"/>
              <a:buFont typeface="Arial"/>
              <a:buNone/>
            </a:pPr>
            <a:r>
              <a:rPr lang="en-CA" sz="1500"/>
              <a:t>• Outstanding amounts could lead to non-acceptance as a member for the following season.</a:t>
            </a:r>
            <a:endParaRPr sz="1500"/>
          </a:p>
          <a:p>
            <a:pPr marL="0" lvl="0" indent="0" algn="l" rtl="0">
              <a:lnSpc>
                <a:spcPct val="120000"/>
              </a:lnSpc>
              <a:spcBef>
                <a:spcPts val="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384e3e0cef8_0_5"/>
          <p:cNvSpPr txBox="1">
            <a:spLocks noGrp="1"/>
          </p:cNvSpPr>
          <p:nvPr>
            <p:ph type="title"/>
          </p:nvPr>
        </p:nvSpPr>
        <p:spPr>
          <a:xfrm>
            <a:off x="1141413" y="618518"/>
            <a:ext cx="9906000" cy="1478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600"/>
              <a:buFont typeface="Twentieth Century"/>
              <a:buNone/>
            </a:pPr>
            <a:r>
              <a:rPr lang="en-CA"/>
              <a:t>Questions</a:t>
            </a:r>
            <a:endParaRPr/>
          </a:p>
        </p:txBody>
      </p:sp>
      <p:sp>
        <p:nvSpPr>
          <p:cNvPr id="665" name="Google Shape;665;g384e3e0cef8_0_5"/>
          <p:cNvSpPr txBox="1">
            <a:spLocks noGrp="1"/>
          </p:cNvSpPr>
          <p:nvPr>
            <p:ph type="body" idx="1"/>
          </p:nvPr>
        </p:nvSpPr>
        <p:spPr>
          <a:xfrm>
            <a:off x="1141425" y="1846050"/>
            <a:ext cx="10246200" cy="431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endParaRPr sz="1500"/>
          </a:p>
          <a:p>
            <a:pPr marL="0" lvl="0" indent="0" algn="l" rtl="0">
              <a:lnSpc>
                <a:spcPct val="120000"/>
              </a:lnSpc>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70"/>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Manager - Roles and Responsibilities</a:t>
            </a:r>
            <a:br>
              <a:rPr lang="en-CA"/>
            </a:br>
            <a:endParaRPr/>
          </a:p>
        </p:txBody>
      </p:sp>
      <p:sp>
        <p:nvSpPr>
          <p:cNvPr id="284" name="Google Shape;284;p70"/>
          <p:cNvSpPr txBox="1">
            <a:spLocks noGrp="1"/>
          </p:cNvSpPr>
          <p:nvPr>
            <p:ph type="body" idx="1"/>
          </p:nvPr>
        </p:nvSpPr>
        <p:spPr>
          <a:xfrm>
            <a:off x="1358779" y="1457511"/>
            <a:ext cx="9190500" cy="4424100"/>
          </a:xfrm>
          <a:prstGeom prst="rect">
            <a:avLst/>
          </a:prstGeom>
          <a:noFill/>
          <a:ln>
            <a:noFill/>
          </a:ln>
        </p:spPr>
        <p:txBody>
          <a:bodyPr spcFirstLastPara="1" wrap="square" lIns="91425" tIns="45700" rIns="91425" bIns="45700" anchor="t" anchorCtr="0">
            <a:normAutofit fontScale="77500" lnSpcReduction="20000"/>
          </a:bodyPr>
          <a:lstStyle/>
          <a:p>
            <a:pPr marL="457200" lvl="0" indent="-371476" algn="l" rtl="0">
              <a:lnSpc>
                <a:spcPct val="120000"/>
              </a:lnSpc>
              <a:spcBef>
                <a:spcPts val="1000"/>
              </a:spcBef>
              <a:spcAft>
                <a:spcPts val="0"/>
              </a:spcAft>
              <a:buSzPct val="101333"/>
              <a:buChar char="•"/>
            </a:pPr>
            <a:r>
              <a:rPr lang="en-CA" sz="2500" dirty="0"/>
              <a:t>Uploading team roster into CPMHA and LCMHL website.</a:t>
            </a:r>
            <a:endParaRPr dirty="0"/>
          </a:p>
          <a:p>
            <a:pPr marL="457200" lvl="0" indent="-371476" algn="l" rtl="0">
              <a:lnSpc>
                <a:spcPct val="120000"/>
              </a:lnSpc>
              <a:spcBef>
                <a:spcPts val="1000"/>
              </a:spcBef>
              <a:spcAft>
                <a:spcPts val="0"/>
              </a:spcAft>
              <a:buSzPct val="101333"/>
              <a:buChar char="•"/>
            </a:pPr>
            <a:r>
              <a:rPr lang="en-CA" sz="2500" dirty="0"/>
              <a:t>Informing parents of any required courses or obligations related to CPMHA</a:t>
            </a:r>
            <a:endParaRPr dirty="0"/>
          </a:p>
          <a:p>
            <a:pPr marL="457200" lvl="0" indent="-371476" algn="l" rtl="0">
              <a:lnSpc>
                <a:spcPct val="120000"/>
              </a:lnSpc>
              <a:spcBef>
                <a:spcPts val="1000"/>
              </a:spcBef>
              <a:spcAft>
                <a:spcPts val="0"/>
              </a:spcAft>
              <a:buSzPct val="101333"/>
              <a:buChar char="•"/>
            </a:pPr>
            <a:r>
              <a:rPr lang="en-CA" dirty="0"/>
              <a:t>Review the Code of Conduct for Parents/Guardians at the team meeting.</a:t>
            </a:r>
            <a:endParaRPr dirty="0"/>
          </a:p>
          <a:p>
            <a:pPr marL="914400" lvl="1" indent="-371448" algn="l" rtl="0">
              <a:lnSpc>
                <a:spcPct val="120000"/>
              </a:lnSpc>
              <a:spcBef>
                <a:spcPts val="1000"/>
              </a:spcBef>
              <a:spcAft>
                <a:spcPts val="0"/>
              </a:spcAft>
              <a:buSzPct val="121598"/>
              <a:buChar char="•"/>
            </a:pPr>
            <a:r>
              <a:rPr lang="en-CA" dirty="0"/>
              <a:t>Note: The Code of Conduct was digitally signed at registration, and the registering member is responsible for ensuring all family members are aware of the policy.</a:t>
            </a:r>
            <a:endParaRPr dirty="0"/>
          </a:p>
          <a:p>
            <a:pPr marL="428651" lvl="0" indent="-342900" algn="l" rtl="0">
              <a:lnSpc>
                <a:spcPct val="120000"/>
              </a:lnSpc>
              <a:spcBef>
                <a:spcPts val="1000"/>
              </a:spcBef>
              <a:spcAft>
                <a:spcPts val="0"/>
              </a:spcAft>
              <a:buSzPct val="121598"/>
              <a:buChar char="•"/>
            </a:pPr>
            <a:r>
              <a:rPr lang="en-CA" dirty="0"/>
              <a:t>With parent permission, compile and distribute a contact list with names, email addresses, and phone numbers of all players and coaching staff to the team members and parents.</a:t>
            </a:r>
            <a:endParaRPr dirty="0"/>
          </a:p>
          <a:p>
            <a:pPr marL="428651" lvl="0" indent="-342900" algn="l" rtl="0">
              <a:lnSpc>
                <a:spcPct val="120000"/>
              </a:lnSpc>
              <a:spcBef>
                <a:spcPts val="1000"/>
              </a:spcBef>
              <a:spcAft>
                <a:spcPts val="0"/>
              </a:spcAft>
              <a:buSzPct val="121598"/>
              <a:buChar char="•"/>
            </a:pPr>
            <a:r>
              <a:rPr lang="en-CA" dirty="0"/>
              <a:t>Supporting the Team Treasurer to manage team finances transparently and responsibly.</a:t>
            </a:r>
            <a:endParaRPr dirty="0"/>
          </a:p>
          <a:p>
            <a:pPr marL="428651" lvl="0" indent="-342900" algn="l" rtl="0">
              <a:lnSpc>
                <a:spcPct val="120000"/>
              </a:lnSpc>
              <a:spcBef>
                <a:spcPts val="1000"/>
              </a:spcBef>
              <a:spcAft>
                <a:spcPts val="0"/>
              </a:spcAft>
              <a:buSzPct val="121598"/>
              <a:buChar char="•"/>
            </a:pPr>
            <a:r>
              <a:rPr lang="en-CA" dirty="0"/>
              <a:t>Arranging for scorekeepers and timekeepers for each home game, ensuring they are trained in the use of the equipment and familiar with the relevant regulations.</a:t>
            </a:r>
            <a:endParaRPr dirty="0"/>
          </a:p>
          <a:p>
            <a:pPr marL="428651" lvl="0" indent="-185380" algn="l" rtl="0">
              <a:lnSpc>
                <a:spcPct val="120000"/>
              </a:lnSpc>
              <a:spcBef>
                <a:spcPts val="1000"/>
              </a:spcBef>
              <a:spcAft>
                <a:spcPts val="0"/>
              </a:spcAft>
              <a:buSzPct val="121598"/>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1"/>
          <p:cNvSpPr txBox="1">
            <a:spLocks noGrp="1"/>
          </p:cNvSpPr>
          <p:nvPr>
            <p:ph type="title"/>
          </p:nvPr>
        </p:nvSpPr>
        <p:spPr>
          <a:xfrm>
            <a:off x="1141413" y="618518"/>
            <a:ext cx="9905998" cy="147857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CA"/>
              <a:t>Manager - Roles and Responsibilities</a:t>
            </a:r>
            <a:br>
              <a:rPr lang="en-CA"/>
            </a:br>
            <a:endParaRPr/>
          </a:p>
        </p:txBody>
      </p:sp>
      <p:sp>
        <p:nvSpPr>
          <p:cNvPr id="290" name="Google Shape;290;p71"/>
          <p:cNvSpPr txBox="1">
            <a:spLocks noGrp="1"/>
          </p:cNvSpPr>
          <p:nvPr>
            <p:ph type="body" idx="1"/>
          </p:nvPr>
        </p:nvSpPr>
        <p:spPr>
          <a:xfrm>
            <a:off x="1319450" y="1811472"/>
            <a:ext cx="9190500" cy="4424100"/>
          </a:xfrm>
          <a:prstGeom prst="rect">
            <a:avLst/>
          </a:prstGeom>
          <a:noFill/>
          <a:ln>
            <a:noFill/>
          </a:ln>
        </p:spPr>
        <p:txBody>
          <a:bodyPr spcFirstLastPara="1" wrap="square" lIns="91425" tIns="45700" rIns="91425" bIns="45700" anchor="t" anchorCtr="0">
            <a:normAutofit fontScale="77500" lnSpcReduction="20000"/>
          </a:bodyPr>
          <a:lstStyle/>
          <a:p>
            <a:pPr marL="457200" lvl="0" indent="-371508" algn="l" rtl="0">
              <a:lnSpc>
                <a:spcPct val="120000"/>
              </a:lnSpc>
              <a:spcBef>
                <a:spcPts val="1000"/>
              </a:spcBef>
              <a:spcAft>
                <a:spcPts val="0"/>
              </a:spcAft>
              <a:buSzPct val="101333"/>
              <a:buChar char="•"/>
            </a:pPr>
            <a:r>
              <a:rPr lang="en-CA" sz="2500"/>
              <a:t>Completing the game sheet with the team list for each game, obtaining the required signatures, and inputting game results into the LCMHL SportsHeadz system for all home games.</a:t>
            </a:r>
            <a:endParaRPr/>
          </a:p>
          <a:p>
            <a:pPr marL="457200" lvl="0" indent="-371508" algn="l" rtl="0">
              <a:lnSpc>
                <a:spcPct val="120000"/>
              </a:lnSpc>
              <a:spcBef>
                <a:spcPts val="1000"/>
              </a:spcBef>
              <a:spcAft>
                <a:spcPts val="0"/>
              </a:spcAft>
              <a:buSzPct val="101333"/>
              <a:buChar char="•"/>
            </a:pPr>
            <a:r>
              <a:rPr lang="en-CA" sz="2500"/>
              <a:t>Entering suspensions and affiliates into TTM.</a:t>
            </a:r>
            <a:endParaRPr/>
          </a:p>
          <a:p>
            <a:pPr marL="457200" lvl="0" indent="-371508" algn="l" rtl="0">
              <a:lnSpc>
                <a:spcPct val="120000"/>
              </a:lnSpc>
              <a:spcBef>
                <a:spcPts val="1000"/>
              </a:spcBef>
              <a:spcAft>
                <a:spcPts val="0"/>
              </a:spcAft>
              <a:buSzPct val="101333"/>
              <a:buChar char="•"/>
            </a:pPr>
            <a:r>
              <a:rPr lang="en-CA" sz="2500"/>
              <a:t>Team photos (Organized by Ice Scheduler).</a:t>
            </a:r>
            <a:endParaRPr/>
          </a:p>
          <a:p>
            <a:pPr marL="457200" lvl="0" indent="-371508" algn="l" rtl="0">
              <a:lnSpc>
                <a:spcPct val="120000"/>
              </a:lnSpc>
              <a:spcBef>
                <a:spcPts val="1000"/>
              </a:spcBef>
              <a:spcAft>
                <a:spcPts val="0"/>
              </a:spcAft>
              <a:buSzPct val="101333"/>
              <a:buChar char="•"/>
            </a:pPr>
            <a:r>
              <a:rPr lang="en-CA" sz="2500"/>
              <a:t>Coordinating with the Head Coach to make necessary arrangements for exhibition games, tournaments, and other team activities.</a:t>
            </a:r>
            <a:endParaRPr/>
          </a:p>
          <a:p>
            <a:pPr marL="457200" lvl="0" indent="-371475" algn="l" rtl="0">
              <a:lnSpc>
                <a:spcPct val="120000"/>
              </a:lnSpc>
              <a:spcBef>
                <a:spcPts val="1000"/>
              </a:spcBef>
              <a:spcAft>
                <a:spcPts val="0"/>
              </a:spcAft>
              <a:buSzPct val="101333"/>
              <a:buChar char="•"/>
            </a:pPr>
            <a:r>
              <a:rPr lang="en-CA" sz="2800"/>
              <a:t>Submit Tournaments form via LCMHL after receiving permission from League Statistician</a:t>
            </a:r>
            <a:endParaRPr sz="2500"/>
          </a:p>
          <a:p>
            <a:pPr marL="457200" lvl="0" indent="-371475" algn="l" rtl="0">
              <a:lnSpc>
                <a:spcPct val="120000"/>
              </a:lnSpc>
              <a:spcBef>
                <a:spcPts val="1000"/>
              </a:spcBef>
              <a:spcAft>
                <a:spcPts val="0"/>
              </a:spcAft>
              <a:buSzPct val="101333"/>
              <a:buChar char="•"/>
            </a:pPr>
            <a:r>
              <a:rPr lang="en-CA" sz="2800"/>
              <a:t>Ice release (discuss with H/Coach who will coordinates this aspect)</a:t>
            </a:r>
            <a:endParaRPr sz="2500"/>
          </a:p>
          <a:p>
            <a:pPr marL="457200" lvl="0" indent="-371508" algn="l" rtl="0">
              <a:lnSpc>
                <a:spcPct val="120000"/>
              </a:lnSpc>
              <a:spcBef>
                <a:spcPts val="1000"/>
              </a:spcBef>
              <a:spcAft>
                <a:spcPts val="0"/>
              </a:spcAft>
              <a:buSzPct val="101333"/>
              <a:buChar char="•"/>
            </a:pPr>
            <a:r>
              <a:rPr lang="en-CA" sz="2500"/>
              <a:t>Submitting Rosters and Travel Permits.</a:t>
            </a:r>
            <a:endParaRPr/>
          </a:p>
        </p:txBody>
      </p:sp>
    </p:spTree>
  </p:cSld>
  <p:clrMapOvr>
    <a:masterClrMapping/>
  </p:clrMapOvr>
</p:sld>
</file>

<file path=ppt/theme/theme1.xml><?xml version="1.0" encoding="utf-8"?>
<a:theme xmlns:a="http://schemas.openxmlformats.org/drawingml/2006/main" name="Circuit">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TotalTime>
  <Words>5288</Words>
  <Application>Microsoft Office PowerPoint</Application>
  <PresentationFormat>Widescreen</PresentationFormat>
  <Paragraphs>539</Paragraphs>
  <Slides>72</Slides>
  <Notes>71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Trebuchet MS</vt:lpstr>
      <vt:lpstr>Twentieth Century</vt:lpstr>
      <vt:lpstr>Circuit</vt:lpstr>
      <vt:lpstr>CPMHA MANAGERS &amp; COACHES MEETING  5 OCT 2025   </vt:lpstr>
      <vt:lpstr>OUTLINE</vt:lpstr>
      <vt:lpstr>OUTLINE</vt:lpstr>
      <vt:lpstr>PowerPoint Presentation</vt:lpstr>
      <vt:lpstr>Important dates</vt:lpstr>
      <vt:lpstr>VSCs and HEO Screening process</vt:lpstr>
      <vt:lpstr>Manager - Roles and Responsibilities </vt:lpstr>
      <vt:lpstr>Manager - Roles and Responsibilities </vt:lpstr>
      <vt:lpstr>Manager - Roles and Responsibilities </vt:lpstr>
      <vt:lpstr>Head Coach Roles and Responsibilities </vt:lpstr>
      <vt:lpstr>Head Coach Roles and Responsibilities </vt:lpstr>
      <vt:lpstr>Assistant Coach Roles and Responsibilities </vt:lpstr>
      <vt:lpstr>Trainer Roles and Responsibilities </vt:lpstr>
      <vt:lpstr>Trainer Roles and Responsibilities </vt:lpstr>
      <vt:lpstr>Treasurer Roles and Responsibilities </vt:lpstr>
      <vt:lpstr>Treasurer Roles and Responsibilities </vt:lpstr>
      <vt:lpstr>Team Equipment Manager  Roles and Responsibilities </vt:lpstr>
      <vt:lpstr>COMMUNICATION MODEL</vt:lpstr>
      <vt:lpstr>COMMUNICATION MODEL</vt:lpstr>
      <vt:lpstr>Rosters</vt:lpstr>
      <vt:lpstr>Travel Permits</vt:lpstr>
      <vt:lpstr>Travel Permits</vt:lpstr>
      <vt:lpstr>SportzHeadz &amp; Social Media</vt:lpstr>
      <vt:lpstr>LCMHL &amp; CPMHA Website</vt:lpstr>
      <vt:lpstr>EQUIPMENT</vt:lpstr>
      <vt:lpstr>Tournaments</vt:lpstr>
      <vt:lpstr>PowerPoint Presentation</vt:lpstr>
      <vt:lpstr>Ice Scheduler</vt:lpstr>
      <vt:lpstr>Team Photos</vt:lpstr>
      <vt:lpstr>Team Photos</vt:lpstr>
      <vt:lpstr>DRESSING ROOM POLICY</vt:lpstr>
      <vt:lpstr>ON ICE HELPERS</vt:lpstr>
      <vt:lpstr>References</vt:lpstr>
      <vt:lpstr>DEVELOPMENT</vt:lpstr>
      <vt:lpstr>DEVELOPMENT</vt:lpstr>
      <vt:lpstr>DEVELOPMENT</vt:lpstr>
      <vt:lpstr>Questions – End of Managers brief</vt:lpstr>
      <vt:lpstr>QUALIFICATIONS</vt:lpstr>
      <vt:lpstr>QUALIFICATIONS</vt:lpstr>
      <vt:lpstr>QUALIFICATIONS</vt:lpstr>
      <vt:lpstr>EQUIVALENCIES</vt:lpstr>
      <vt:lpstr>QUALIFICATIONS</vt:lpstr>
      <vt:lpstr>TRAINING</vt:lpstr>
      <vt:lpstr>Shared Folder (Head Coaches)</vt:lpstr>
      <vt:lpstr>Affiliates</vt:lpstr>
      <vt:lpstr>PowerPoint Presentation</vt:lpstr>
      <vt:lpstr>On Ice Helpers</vt:lpstr>
      <vt:lpstr>Pathways</vt:lpstr>
      <vt:lpstr>Pathways</vt:lpstr>
      <vt:lpstr>COACH MENTOR</vt:lpstr>
      <vt:lpstr>COACHING EXPECTATIONS</vt:lpstr>
      <vt:lpstr>COACHING EXPECTATIONS</vt:lpstr>
      <vt:lpstr>ICE HOCKEY SYSTEMS (IHS)</vt:lpstr>
      <vt:lpstr>ICE HOCKEY SYSTEMS (IHS)</vt:lpstr>
      <vt:lpstr>HOCKEY CANADA DRILL HUB</vt:lpstr>
      <vt:lpstr>Hockey Canada Instructional Stream Clinics</vt:lpstr>
      <vt:lpstr>SKATING CLINICS</vt:lpstr>
      <vt:lpstr>COACHING RESOURCES</vt:lpstr>
      <vt:lpstr>REFEREE IN CHIEF</vt:lpstr>
      <vt:lpstr>RULE CHANGES</vt:lpstr>
      <vt:lpstr>RULE 11.4 DISCRIMINATION</vt:lpstr>
      <vt:lpstr>Green Arm Band</vt:lpstr>
      <vt:lpstr>Points of View</vt:lpstr>
      <vt:lpstr>Count the F’s</vt:lpstr>
      <vt:lpstr>Have a Great Season!</vt:lpstr>
      <vt:lpstr>RISK &amp; SAFETY</vt:lpstr>
      <vt:lpstr>RISK &amp; SAFETY</vt:lpstr>
      <vt:lpstr>RISK &amp; SAFETY</vt:lpstr>
      <vt:lpstr>RISK &amp; SAFETY</vt:lpstr>
      <vt:lpstr>RISK &amp; SAFETY</vt:lpstr>
      <vt:lpstr>RISK &amp; SAFETY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Valardo MWO SN@C Air Force D AIR Sim &amp; Trg@Defence365</dc:creator>
  <cp:lastModifiedBy>Steve Valardo</cp:lastModifiedBy>
  <cp:revision>5</cp:revision>
  <dcterms:created xsi:type="dcterms:W3CDTF">2024-09-09T19:20:38Z</dcterms:created>
  <dcterms:modified xsi:type="dcterms:W3CDTF">2025-10-06T14:11:25Z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e33c1f9-43dd-4e5b-bd09-632e008e075a_Enabled">
    <vt:lpwstr>true</vt:lpwstr>
  </property>
  <property fmtid="{D5CDD505-2E9C-101B-9397-08002B2CF9AE}" pid="3" name="MSIP_Label_3e33c1f9-43dd-4e5b-bd09-632e008e075a_SetDate">
    <vt:lpwstr>2024-09-09T19:57:13Z</vt:lpwstr>
  </property>
  <property fmtid="{D5CDD505-2E9C-101B-9397-08002B2CF9AE}" pid="4" name="MSIP_Label_3e33c1f9-43dd-4e5b-bd09-632e008e075a_Method">
    <vt:lpwstr>Standard</vt:lpwstr>
  </property>
  <property fmtid="{D5CDD505-2E9C-101B-9397-08002B2CF9AE}" pid="5" name="MSIP_Label_3e33c1f9-43dd-4e5b-bd09-632e008e075a_Name">
    <vt:lpwstr>UNCLASSIFIED INTERNAL</vt:lpwstr>
  </property>
  <property fmtid="{D5CDD505-2E9C-101B-9397-08002B2CF9AE}" pid="6" name="MSIP_Label_3e33c1f9-43dd-4e5b-bd09-632e008e075a_SiteId">
    <vt:lpwstr>325b4494-1587-40d5-bb31-8b660b7f1038</vt:lpwstr>
  </property>
  <property fmtid="{D5CDD505-2E9C-101B-9397-08002B2CF9AE}" pid="7" name="MSIP_Label_3e33c1f9-43dd-4e5b-bd09-632e008e075a_ActionId">
    <vt:lpwstr>9cea6404-fac1-43ec-9343-23d7f329e8cd</vt:lpwstr>
  </property>
  <property fmtid="{D5CDD505-2E9C-101B-9397-08002B2CF9AE}" pid="8" name="MSIP_Label_3e33c1f9-43dd-4e5b-bd09-632e008e075a_ContentBits">
    <vt:lpwstr>0</vt:lpwstr>
  </property>
</Properties>
</file>